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97" r:id="rId2"/>
    <p:sldId id="313" r:id="rId3"/>
    <p:sldId id="300" r:id="rId4"/>
    <p:sldId id="299" r:id="rId5"/>
    <p:sldId id="307" r:id="rId6"/>
    <p:sldId id="306" r:id="rId7"/>
    <p:sldId id="305" r:id="rId8"/>
    <p:sldId id="304" r:id="rId9"/>
    <p:sldId id="308" r:id="rId10"/>
    <p:sldId id="311" r:id="rId11"/>
    <p:sldId id="309" r:id="rId12"/>
    <p:sldId id="310" r:id="rId13"/>
    <p:sldId id="31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AFE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8" autoAdjust="0"/>
    <p:restoredTop sz="94660"/>
  </p:normalViewPr>
  <p:slideViewPr>
    <p:cSldViewPr snapToGrid="0">
      <p:cViewPr varScale="1">
        <p:scale>
          <a:sx n="73" d="100"/>
          <a:sy n="73" d="100"/>
        </p:scale>
        <p:origin x="360" y="54"/>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ABC88B-182F-40A2-B3A0-6B5AFDB6004D}" type="datetimeFigureOut">
              <a:rPr lang="en-US" smtClean="0"/>
              <a:t>9/26/2023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E35E62-F7A7-4890-8073-CBE73F93B310}" type="slidenum">
              <a:rPr lang="en-US" smtClean="0"/>
              <a:t>‹#›</a:t>
            </a:fld>
            <a:endParaRPr lang="en-US"/>
          </a:p>
        </p:txBody>
      </p:sp>
    </p:spTree>
    <p:extLst>
      <p:ext uri="{BB962C8B-B14F-4D97-AF65-F5344CB8AC3E}">
        <p14:creationId xmlns:p14="http://schemas.microsoft.com/office/powerpoint/2010/main" val="1768432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CBF37-6488-F329-C542-7682EC369B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3BBD28-F9BE-4417-3B58-106D3C850C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BA0976-D885-241A-16EB-1BE94DB44747}"/>
              </a:ext>
            </a:extLst>
          </p:cNvPr>
          <p:cNvSpPr>
            <a:spLocks noGrp="1"/>
          </p:cNvSpPr>
          <p:nvPr>
            <p:ph type="dt" sz="half" idx="10"/>
          </p:nvPr>
        </p:nvSpPr>
        <p:spPr/>
        <p:txBody>
          <a:bodyPr/>
          <a:lstStyle/>
          <a:p>
            <a:fld id="{5B5E222C-67C5-4FE1-87EE-81AC746FFF21}" type="datetimeFigureOut">
              <a:rPr lang="en-US" smtClean="0"/>
              <a:t>9/26/2023</a:t>
            </a:fld>
            <a:endParaRPr lang="en-US"/>
          </a:p>
        </p:txBody>
      </p:sp>
      <p:sp>
        <p:nvSpPr>
          <p:cNvPr id="5" name="Footer Placeholder 4">
            <a:extLst>
              <a:ext uri="{FF2B5EF4-FFF2-40B4-BE49-F238E27FC236}">
                <a16:creationId xmlns:a16="http://schemas.microsoft.com/office/drawing/2014/main" id="{24859FEA-D7E0-E251-1684-6250E17240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B30C8C-CBE7-A799-2BD8-6531FFAAF3C4}"/>
              </a:ext>
            </a:extLst>
          </p:cNvPr>
          <p:cNvSpPr>
            <a:spLocks noGrp="1"/>
          </p:cNvSpPr>
          <p:nvPr>
            <p:ph type="sldNum" sz="quarter" idx="12"/>
          </p:nvPr>
        </p:nvSpPr>
        <p:spPr/>
        <p:txBody>
          <a:bodyPr/>
          <a:lstStyle/>
          <a:p>
            <a:fld id="{CF5D78F6-B2A2-4BA1-9E92-F7667061EFA4}" type="slidenum">
              <a:rPr lang="en-US" smtClean="0"/>
              <a:t>‹#›</a:t>
            </a:fld>
            <a:endParaRPr lang="en-US"/>
          </a:p>
        </p:txBody>
      </p:sp>
    </p:spTree>
    <p:extLst>
      <p:ext uri="{BB962C8B-B14F-4D97-AF65-F5344CB8AC3E}">
        <p14:creationId xmlns:p14="http://schemas.microsoft.com/office/powerpoint/2010/main" val="3898413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DF3E-A471-B55A-43B0-37424566F9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4B095A-B7F9-F6E0-D0E9-45632F0ED6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0301CA-5B67-96C4-33AB-49EC0EA16BC8}"/>
              </a:ext>
            </a:extLst>
          </p:cNvPr>
          <p:cNvSpPr>
            <a:spLocks noGrp="1"/>
          </p:cNvSpPr>
          <p:nvPr>
            <p:ph type="dt" sz="half" idx="10"/>
          </p:nvPr>
        </p:nvSpPr>
        <p:spPr/>
        <p:txBody>
          <a:bodyPr/>
          <a:lstStyle/>
          <a:p>
            <a:fld id="{5B5E222C-67C5-4FE1-87EE-81AC746FFF21}" type="datetimeFigureOut">
              <a:rPr lang="en-US" smtClean="0"/>
              <a:t>9/26/2023</a:t>
            </a:fld>
            <a:endParaRPr lang="en-US"/>
          </a:p>
        </p:txBody>
      </p:sp>
      <p:sp>
        <p:nvSpPr>
          <p:cNvPr id="5" name="Footer Placeholder 4">
            <a:extLst>
              <a:ext uri="{FF2B5EF4-FFF2-40B4-BE49-F238E27FC236}">
                <a16:creationId xmlns:a16="http://schemas.microsoft.com/office/drawing/2014/main" id="{741EB9A5-E8AB-3291-CFF1-7C2A285CD7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84CB3A-0979-9ECD-EC98-4D41293805AC}"/>
              </a:ext>
            </a:extLst>
          </p:cNvPr>
          <p:cNvSpPr>
            <a:spLocks noGrp="1"/>
          </p:cNvSpPr>
          <p:nvPr>
            <p:ph type="sldNum" sz="quarter" idx="12"/>
          </p:nvPr>
        </p:nvSpPr>
        <p:spPr/>
        <p:txBody>
          <a:bodyPr/>
          <a:lstStyle/>
          <a:p>
            <a:fld id="{CF5D78F6-B2A2-4BA1-9E92-F7667061EFA4}" type="slidenum">
              <a:rPr lang="en-US" smtClean="0"/>
              <a:t>‹#›</a:t>
            </a:fld>
            <a:endParaRPr lang="en-US"/>
          </a:p>
        </p:txBody>
      </p:sp>
    </p:spTree>
    <p:extLst>
      <p:ext uri="{BB962C8B-B14F-4D97-AF65-F5344CB8AC3E}">
        <p14:creationId xmlns:p14="http://schemas.microsoft.com/office/powerpoint/2010/main" val="3470163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8E796B-157D-D0D6-8045-E1BE3D2D88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E78321-2F73-C109-B0C6-B3728C47E3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6F4378-F9B7-1EBC-8051-7F28F0E059A3}"/>
              </a:ext>
            </a:extLst>
          </p:cNvPr>
          <p:cNvSpPr>
            <a:spLocks noGrp="1"/>
          </p:cNvSpPr>
          <p:nvPr>
            <p:ph type="dt" sz="half" idx="10"/>
          </p:nvPr>
        </p:nvSpPr>
        <p:spPr/>
        <p:txBody>
          <a:bodyPr/>
          <a:lstStyle/>
          <a:p>
            <a:fld id="{5B5E222C-67C5-4FE1-87EE-81AC746FFF21}" type="datetimeFigureOut">
              <a:rPr lang="en-US" smtClean="0"/>
              <a:t>9/26/2023</a:t>
            </a:fld>
            <a:endParaRPr lang="en-US"/>
          </a:p>
        </p:txBody>
      </p:sp>
      <p:sp>
        <p:nvSpPr>
          <p:cNvPr id="5" name="Footer Placeholder 4">
            <a:extLst>
              <a:ext uri="{FF2B5EF4-FFF2-40B4-BE49-F238E27FC236}">
                <a16:creationId xmlns:a16="http://schemas.microsoft.com/office/drawing/2014/main" id="{1A9C0636-C933-7B8A-B980-586D004516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C22CE7-2F0F-55F7-D768-942B81873603}"/>
              </a:ext>
            </a:extLst>
          </p:cNvPr>
          <p:cNvSpPr>
            <a:spLocks noGrp="1"/>
          </p:cNvSpPr>
          <p:nvPr>
            <p:ph type="sldNum" sz="quarter" idx="12"/>
          </p:nvPr>
        </p:nvSpPr>
        <p:spPr/>
        <p:txBody>
          <a:bodyPr/>
          <a:lstStyle/>
          <a:p>
            <a:fld id="{CF5D78F6-B2A2-4BA1-9E92-F7667061EFA4}" type="slidenum">
              <a:rPr lang="en-US" smtClean="0"/>
              <a:t>‹#›</a:t>
            </a:fld>
            <a:endParaRPr lang="en-US"/>
          </a:p>
        </p:txBody>
      </p:sp>
    </p:spTree>
    <p:extLst>
      <p:ext uri="{BB962C8B-B14F-4D97-AF65-F5344CB8AC3E}">
        <p14:creationId xmlns:p14="http://schemas.microsoft.com/office/powerpoint/2010/main" val="3101663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C9B11-C1FE-FE23-1FE3-C40B75BC9D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7BF276-4505-3C96-5214-9C0C386A6D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AE4C8-12DD-2804-DBF8-5F665F044B42}"/>
              </a:ext>
            </a:extLst>
          </p:cNvPr>
          <p:cNvSpPr>
            <a:spLocks noGrp="1"/>
          </p:cNvSpPr>
          <p:nvPr>
            <p:ph type="dt" sz="half" idx="10"/>
          </p:nvPr>
        </p:nvSpPr>
        <p:spPr/>
        <p:txBody>
          <a:bodyPr/>
          <a:lstStyle/>
          <a:p>
            <a:fld id="{5B5E222C-67C5-4FE1-87EE-81AC746FFF21}" type="datetimeFigureOut">
              <a:rPr lang="en-US" smtClean="0"/>
              <a:t>9/26/2023</a:t>
            </a:fld>
            <a:endParaRPr lang="en-US"/>
          </a:p>
        </p:txBody>
      </p:sp>
      <p:sp>
        <p:nvSpPr>
          <p:cNvPr id="5" name="Footer Placeholder 4">
            <a:extLst>
              <a:ext uri="{FF2B5EF4-FFF2-40B4-BE49-F238E27FC236}">
                <a16:creationId xmlns:a16="http://schemas.microsoft.com/office/drawing/2014/main" id="{2A2AB847-16FC-EBD0-0B5F-3FA7E021D7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6FA1E1-2DDC-4F94-81A7-3FCA21BC138D}"/>
              </a:ext>
            </a:extLst>
          </p:cNvPr>
          <p:cNvSpPr>
            <a:spLocks noGrp="1"/>
          </p:cNvSpPr>
          <p:nvPr>
            <p:ph type="sldNum" sz="quarter" idx="12"/>
          </p:nvPr>
        </p:nvSpPr>
        <p:spPr/>
        <p:txBody>
          <a:bodyPr/>
          <a:lstStyle/>
          <a:p>
            <a:fld id="{CF5D78F6-B2A2-4BA1-9E92-F7667061EFA4}" type="slidenum">
              <a:rPr lang="en-US" smtClean="0"/>
              <a:t>‹#›</a:t>
            </a:fld>
            <a:endParaRPr lang="en-US"/>
          </a:p>
        </p:txBody>
      </p:sp>
    </p:spTree>
    <p:extLst>
      <p:ext uri="{BB962C8B-B14F-4D97-AF65-F5344CB8AC3E}">
        <p14:creationId xmlns:p14="http://schemas.microsoft.com/office/powerpoint/2010/main" val="1393567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4A9B9-97F0-3B56-4C59-0965829AAC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0EB33E-83CF-C462-477F-2EBB1E01A7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031FB9-079B-9AF8-6C30-05CCE04903E4}"/>
              </a:ext>
            </a:extLst>
          </p:cNvPr>
          <p:cNvSpPr>
            <a:spLocks noGrp="1"/>
          </p:cNvSpPr>
          <p:nvPr>
            <p:ph type="dt" sz="half" idx="10"/>
          </p:nvPr>
        </p:nvSpPr>
        <p:spPr/>
        <p:txBody>
          <a:bodyPr/>
          <a:lstStyle/>
          <a:p>
            <a:fld id="{5B5E222C-67C5-4FE1-87EE-81AC746FFF21}" type="datetimeFigureOut">
              <a:rPr lang="en-US" smtClean="0"/>
              <a:t>9/26/2023</a:t>
            </a:fld>
            <a:endParaRPr lang="en-US"/>
          </a:p>
        </p:txBody>
      </p:sp>
      <p:sp>
        <p:nvSpPr>
          <p:cNvPr id="5" name="Footer Placeholder 4">
            <a:extLst>
              <a:ext uri="{FF2B5EF4-FFF2-40B4-BE49-F238E27FC236}">
                <a16:creationId xmlns:a16="http://schemas.microsoft.com/office/drawing/2014/main" id="{E9C5CA1C-95EB-E855-D65D-553968B2A6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F1C311-BA93-030B-BBD8-7281FD3743D9}"/>
              </a:ext>
            </a:extLst>
          </p:cNvPr>
          <p:cNvSpPr>
            <a:spLocks noGrp="1"/>
          </p:cNvSpPr>
          <p:nvPr>
            <p:ph type="sldNum" sz="quarter" idx="12"/>
          </p:nvPr>
        </p:nvSpPr>
        <p:spPr/>
        <p:txBody>
          <a:bodyPr/>
          <a:lstStyle/>
          <a:p>
            <a:fld id="{CF5D78F6-B2A2-4BA1-9E92-F7667061EFA4}" type="slidenum">
              <a:rPr lang="en-US" smtClean="0"/>
              <a:t>‹#›</a:t>
            </a:fld>
            <a:endParaRPr lang="en-US"/>
          </a:p>
        </p:txBody>
      </p:sp>
    </p:spTree>
    <p:extLst>
      <p:ext uri="{BB962C8B-B14F-4D97-AF65-F5344CB8AC3E}">
        <p14:creationId xmlns:p14="http://schemas.microsoft.com/office/powerpoint/2010/main" val="1771654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73ECD-4309-9256-7B1A-71A7BEF472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E994D9-D9C0-970A-F93A-DFBAB7A6B4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50498B-9897-2EE6-0174-67A1E89DA2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A1BDF1-F032-B04F-D1A7-DE258DDCA9B8}"/>
              </a:ext>
            </a:extLst>
          </p:cNvPr>
          <p:cNvSpPr>
            <a:spLocks noGrp="1"/>
          </p:cNvSpPr>
          <p:nvPr>
            <p:ph type="dt" sz="half" idx="10"/>
          </p:nvPr>
        </p:nvSpPr>
        <p:spPr/>
        <p:txBody>
          <a:bodyPr/>
          <a:lstStyle/>
          <a:p>
            <a:fld id="{5B5E222C-67C5-4FE1-87EE-81AC746FFF21}" type="datetimeFigureOut">
              <a:rPr lang="en-US" smtClean="0"/>
              <a:t>9/26/2023</a:t>
            </a:fld>
            <a:endParaRPr lang="en-US"/>
          </a:p>
        </p:txBody>
      </p:sp>
      <p:sp>
        <p:nvSpPr>
          <p:cNvPr id="6" name="Footer Placeholder 5">
            <a:extLst>
              <a:ext uri="{FF2B5EF4-FFF2-40B4-BE49-F238E27FC236}">
                <a16:creationId xmlns:a16="http://schemas.microsoft.com/office/drawing/2014/main" id="{B3276427-DC19-D20F-5E4C-7342A8252D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CC8D40-C488-C55B-1EEE-AB4C47BC0B1E}"/>
              </a:ext>
            </a:extLst>
          </p:cNvPr>
          <p:cNvSpPr>
            <a:spLocks noGrp="1"/>
          </p:cNvSpPr>
          <p:nvPr>
            <p:ph type="sldNum" sz="quarter" idx="12"/>
          </p:nvPr>
        </p:nvSpPr>
        <p:spPr/>
        <p:txBody>
          <a:bodyPr/>
          <a:lstStyle/>
          <a:p>
            <a:fld id="{CF5D78F6-B2A2-4BA1-9E92-F7667061EFA4}" type="slidenum">
              <a:rPr lang="en-US" smtClean="0"/>
              <a:t>‹#›</a:t>
            </a:fld>
            <a:endParaRPr lang="en-US"/>
          </a:p>
        </p:txBody>
      </p:sp>
    </p:spTree>
    <p:extLst>
      <p:ext uri="{BB962C8B-B14F-4D97-AF65-F5344CB8AC3E}">
        <p14:creationId xmlns:p14="http://schemas.microsoft.com/office/powerpoint/2010/main" val="3590583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53D65-EF3B-2A58-8A76-BEDBC87BC8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886C51-65DE-0F3C-DB48-0A29DC256B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E7D317-8D62-458F-5B44-AA5A320367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C7DC4E-5A46-16EF-1EEE-BFE123FB56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16F45D-857D-B49B-B0D7-90BE3A1CA9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105FDA-822A-E127-FBDD-B18B3CA0DFE4}"/>
              </a:ext>
            </a:extLst>
          </p:cNvPr>
          <p:cNvSpPr>
            <a:spLocks noGrp="1"/>
          </p:cNvSpPr>
          <p:nvPr>
            <p:ph type="dt" sz="half" idx="10"/>
          </p:nvPr>
        </p:nvSpPr>
        <p:spPr/>
        <p:txBody>
          <a:bodyPr/>
          <a:lstStyle/>
          <a:p>
            <a:fld id="{5B5E222C-67C5-4FE1-87EE-81AC746FFF21}" type="datetimeFigureOut">
              <a:rPr lang="en-US" smtClean="0"/>
              <a:t>9/26/2023</a:t>
            </a:fld>
            <a:endParaRPr lang="en-US"/>
          </a:p>
        </p:txBody>
      </p:sp>
      <p:sp>
        <p:nvSpPr>
          <p:cNvPr id="8" name="Footer Placeholder 7">
            <a:extLst>
              <a:ext uri="{FF2B5EF4-FFF2-40B4-BE49-F238E27FC236}">
                <a16:creationId xmlns:a16="http://schemas.microsoft.com/office/drawing/2014/main" id="{A2749DAF-34EF-A279-2F58-8E3E026F0A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58F132-E16C-5F98-E7AD-68B4BA07457D}"/>
              </a:ext>
            </a:extLst>
          </p:cNvPr>
          <p:cNvSpPr>
            <a:spLocks noGrp="1"/>
          </p:cNvSpPr>
          <p:nvPr>
            <p:ph type="sldNum" sz="quarter" idx="12"/>
          </p:nvPr>
        </p:nvSpPr>
        <p:spPr/>
        <p:txBody>
          <a:bodyPr/>
          <a:lstStyle/>
          <a:p>
            <a:fld id="{CF5D78F6-B2A2-4BA1-9E92-F7667061EFA4}" type="slidenum">
              <a:rPr lang="en-US" smtClean="0"/>
              <a:t>‹#›</a:t>
            </a:fld>
            <a:endParaRPr lang="en-US"/>
          </a:p>
        </p:txBody>
      </p:sp>
    </p:spTree>
    <p:extLst>
      <p:ext uri="{BB962C8B-B14F-4D97-AF65-F5344CB8AC3E}">
        <p14:creationId xmlns:p14="http://schemas.microsoft.com/office/powerpoint/2010/main" val="216262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FC215-9228-168E-D55B-3367C2A500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749681-F323-F16B-A068-F5300BA2FE96}"/>
              </a:ext>
            </a:extLst>
          </p:cNvPr>
          <p:cNvSpPr>
            <a:spLocks noGrp="1"/>
          </p:cNvSpPr>
          <p:nvPr>
            <p:ph type="dt" sz="half" idx="10"/>
          </p:nvPr>
        </p:nvSpPr>
        <p:spPr/>
        <p:txBody>
          <a:bodyPr/>
          <a:lstStyle/>
          <a:p>
            <a:fld id="{5B5E222C-67C5-4FE1-87EE-81AC746FFF21}" type="datetimeFigureOut">
              <a:rPr lang="en-US" smtClean="0"/>
              <a:t>9/26/2023</a:t>
            </a:fld>
            <a:endParaRPr lang="en-US"/>
          </a:p>
        </p:txBody>
      </p:sp>
      <p:sp>
        <p:nvSpPr>
          <p:cNvPr id="4" name="Footer Placeholder 3">
            <a:extLst>
              <a:ext uri="{FF2B5EF4-FFF2-40B4-BE49-F238E27FC236}">
                <a16:creationId xmlns:a16="http://schemas.microsoft.com/office/drawing/2014/main" id="{0DA3387C-0898-7CF0-0A65-D4447BFEBA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783247-B0B1-76AC-6C7B-A1F0D831720A}"/>
              </a:ext>
            </a:extLst>
          </p:cNvPr>
          <p:cNvSpPr>
            <a:spLocks noGrp="1"/>
          </p:cNvSpPr>
          <p:nvPr>
            <p:ph type="sldNum" sz="quarter" idx="12"/>
          </p:nvPr>
        </p:nvSpPr>
        <p:spPr/>
        <p:txBody>
          <a:bodyPr/>
          <a:lstStyle/>
          <a:p>
            <a:fld id="{CF5D78F6-B2A2-4BA1-9E92-F7667061EFA4}" type="slidenum">
              <a:rPr lang="en-US" smtClean="0"/>
              <a:t>‹#›</a:t>
            </a:fld>
            <a:endParaRPr lang="en-US"/>
          </a:p>
        </p:txBody>
      </p:sp>
    </p:spTree>
    <p:extLst>
      <p:ext uri="{BB962C8B-B14F-4D97-AF65-F5344CB8AC3E}">
        <p14:creationId xmlns:p14="http://schemas.microsoft.com/office/powerpoint/2010/main" val="1655291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5EEFA8-9BCA-B350-4464-4A85BDCFE40A}"/>
              </a:ext>
            </a:extLst>
          </p:cNvPr>
          <p:cNvSpPr>
            <a:spLocks noGrp="1"/>
          </p:cNvSpPr>
          <p:nvPr>
            <p:ph type="dt" sz="half" idx="10"/>
          </p:nvPr>
        </p:nvSpPr>
        <p:spPr/>
        <p:txBody>
          <a:bodyPr/>
          <a:lstStyle/>
          <a:p>
            <a:fld id="{5B5E222C-67C5-4FE1-87EE-81AC746FFF21}" type="datetimeFigureOut">
              <a:rPr lang="en-US" smtClean="0"/>
              <a:t>9/26/2023</a:t>
            </a:fld>
            <a:endParaRPr lang="en-US"/>
          </a:p>
        </p:txBody>
      </p:sp>
      <p:sp>
        <p:nvSpPr>
          <p:cNvPr id="3" name="Footer Placeholder 2">
            <a:extLst>
              <a:ext uri="{FF2B5EF4-FFF2-40B4-BE49-F238E27FC236}">
                <a16:creationId xmlns:a16="http://schemas.microsoft.com/office/drawing/2014/main" id="{13D25E7A-D712-E8BC-BCB0-D2610B34AE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0325AC-0937-0899-B1FF-9CEF3F6282BF}"/>
              </a:ext>
            </a:extLst>
          </p:cNvPr>
          <p:cNvSpPr>
            <a:spLocks noGrp="1"/>
          </p:cNvSpPr>
          <p:nvPr>
            <p:ph type="sldNum" sz="quarter" idx="12"/>
          </p:nvPr>
        </p:nvSpPr>
        <p:spPr/>
        <p:txBody>
          <a:bodyPr/>
          <a:lstStyle/>
          <a:p>
            <a:fld id="{CF5D78F6-B2A2-4BA1-9E92-F7667061EFA4}" type="slidenum">
              <a:rPr lang="en-US" smtClean="0"/>
              <a:t>‹#›</a:t>
            </a:fld>
            <a:endParaRPr lang="en-US"/>
          </a:p>
        </p:txBody>
      </p:sp>
    </p:spTree>
    <p:extLst>
      <p:ext uri="{BB962C8B-B14F-4D97-AF65-F5344CB8AC3E}">
        <p14:creationId xmlns:p14="http://schemas.microsoft.com/office/powerpoint/2010/main" val="3132529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C7A8-2A63-9978-3DC5-B2F683639E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960F7-9F6D-C635-0321-1F43595CF4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CCC79F-9AF8-4FA3-7D0C-BA6967474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9087C4-105B-C413-EE0E-D796D36CE3F8}"/>
              </a:ext>
            </a:extLst>
          </p:cNvPr>
          <p:cNvSpPr>
            <a:spLocks noGrp="1"/>
          </p:cNvSpPr>
          <p:nvPr>
            <p:ph type="dt" sz="half" idx="10"/>
          </p:nvPr>
        </p:nvSpPr>
        <p:spPr/>
        <p:txBody>
          <a:bodyPr/>
          <a:lstStyle/>
          <a:p>
            <a:fld id="{5B5E222C-67C5-4FE1-87EE-81AC746FFF21}" type="datetimeFigureOut">
              <a:rPr lang="en-US" smtClean="0"/>
              <a:t>9/26/2023</a:t>
            </a:fld>
            <a:endParaRPr lang="en-US"/>
          </a:p>
        </p:txBody>
      </p:sp>
      <p:sp>
        <p:nvSpPr>
          <p:cNvPr id="6" name="Footer Placeholder 5">
            <a:extLst>
              <a:ext uri="{FF2B5EF4-FFF2-40B4-BE49-F238E27FC236}">
                <a16:creationId xmlns:a16="http://schemas.microsoft.com/office/drawing/2014/main" id="{F0E904A6-2BA1-25A0-A8AB-E9AD05ABFF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FE5F87-6E1D-A200-744C-968ADDA9C6C4}"/>
              </a:ext>
            </a:extLst>
          </p:cNvPr>
          <p:cNvSpPr>
            <a:spLocks noGrp="1"/>
          </p:cNvSpPr>
          <p:nvPr>
            <p:ph type="sldNum" sz="quarter" idx="12"/>
          </p:nvPr>
        </p:nvSpPr>
        <p:spPr/>
        <p:txBody>
          <a:bodyPr/>
          <a:lstStyle/>
          <a:p>
            <a:fld id="{CF5D78F6-B2A2-4BA1-9E92-F7667061EFA4}" type="slidenum">
              <a:rPr lang="en-US" smtClean="0"/>
              <a:t>‹#›</a:t>
            </a:fld>
            <a:endParaRPr lang="en-US"/>
          </a:p>
        </p:txBody>
      </p:sp>
    </p:spTree>
    <p:extLst>
      <p:ext uri="{BB962C8B-B14F-4D97-AF65-F5344CB8AC3E}">
        <p14:creationId xmlns:p14="http://schemas.microsoft.com/office/powerpoint/2010/main" val="3701521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DB849-8ACA-7164-5CFC-D6381C2FA5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C0CC91-457B-AD22-2B83-E52E187585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BAF136-552E-A163-95BB-1B2551F9FC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73A971-880B-14B2-1A69-81A37A5BCBB4}"/>
              </a:ext>
            </a:extLst>
          </p:cNvPr>
          <p:cNvSpPr>
            <a:spLocks noGrp="1"/>
          </p:cNvSpPr>
          <p:nvPr>
            <p:ph type="dt" sz="half" idx="10"/>
          </p:nvPr>
        </p:nvSpPr>
        <p:spPr/>
        <p:txBody>
          <a:bodyPr/>
          <a:lstStyle/>
          <a:p>
            <a:fld id="{5B5E222C-67C5-4FE1-87EE-81AC746FFF21}" type="datetimeFigureOut">
              <a:rPr lang="en-US" smtClean="0"/>
              <a:t>9/26/2023</a:t>
            </a:fld>
            <a:endParaRPr lang="en-US"/>
          </a:p>
        </p:txBody>
      </p:sp>
      <p:sp>
        <p:nvSpPr>
          <p:cNvPr id="6" name="Footer Placeholder 5">
            <a:extLst>
              <a:ext uri="{FF2B5EF4-FFF2-40B4-BE49-F238E27FC236}">
                <a16:creationId xmlns:a16="http://schemas.microsoft.com/office/drawing/2014/main" id="{AF625698-CE0D-24A2-A7B3-B7984C19DB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667713-A851-C490-069A-E87AE8A63AC9}"/>
              </a:ext>
            </a:extLst>
          </p:cNvPr>
          <p:cNvSpPr>
            <a:spLocks noGrp="1"/>
          </p:cNvSpPr>
          <p:nvPr>
            <p:ph type="sldNum" sz="quarter" idx="12"/>
          </p:nvPr>
        </p:nvSpPr>
        <p:spPr/>
        <p:txBody>
          <a:bodyPr/>
          <a:lstStyle/>
          <a:p>
            <a:fld id="{CF5D78F6-B2A2-4BA1-9E92-F7667061EFA4}" type="slidenum">
              <a:rPr lang="en-US" smtClean="0"/>
              <a:t>‹#›</a:t>
            </a:fld>
            <a:endParaRPr lang="en-US"/>
          </a:p>
        </p:txBody>
      </p:sp>
    </p:spTree>
    <p:extLst>
      <p:ext uri="{BB962C8B-B14F-4D97-AF65-F5344CB8AC3E}">
        <p14:creationId xmlns:p14="http://schemas.microsoft.com/office/powerpoint/2010/main" val="2684522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28CD09-6DB2-0A2C-6DBD-F015974781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3128D8-9279-1313-3D74-C7EF90C47D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8E8E77-426E-9221-EFD9-2E6B39E1B6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E222C-67C5-4FE1-87EE-81AC746FFF21}" type="datetimeFigureOut">
              <a:rPr lang="en-US" smtClean="0"/>
              <a:t>9/26/2023</a:t>
            </a:fld>
            <a:endParaRPr lang="en-US"/>
          </a:p>
        </p:txBody>
      </p:sp>
      <p:sp>
        <p:nvSpPr>
          <p:cNvPr id="5" name="Footer Placeholder 4">
            <a:extLst>
              <a:ext uri="{FF2B5EF4-FFF2-40B4-BE49-F238E27FC236}">
                <a16:creationId xmlns:a16="http://schemas.microsoft.com/office/drawing/2014/main" id="{7B0BBF24-4E16-E393-6A78-3120145711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56A560-220E-18FF-F05C-B3E106ABB3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D78F6-B2A2-4BA1-9E92-F7667061EFA4}" type="slidenum">
              <a:rPr lang="en-US" smtClean="0"/>
              <a:t>‹#›</a:t>
            </a:fld>
            <a:endParaRPr lang="en-US"/>
          </a:p>
        </p:txBody>
      </p:sp>
    </p:spTree>
    <p:extLst>
      <p:ext uri="{BB962C8B-B14F-4D97-AF65-F5344CB8AC3E}">
        <p14:creationId xmlns:p14="http://schemas.microsoft.com/office/powerpoint/2010/main" val="3969830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1C6C7E-B28B-3002-AC39-B54860F72815}"/>
              </a:ext>
            </a:extLst>
          </p:cNvPr>
          <p:cNvSpPr txBox="1"/>
          <p:nvPr/>
        </p:nvSpPr>
        <p:spPr>
          <a:xfrm>
            <a:off x="2998615" y="440205"/>
            <a:ext cx="7265579" cy="1938992"/>
          </a:xfrm>
          <a:prstGeom prst="rect">
            <a:avLst/>
          </a:prstGeom>
          <a:noFill/>
        </p:spPr>
        <p:txBody>
          <a:bodyPr wrap="none" rtlCol="0">
            <a:spAutoFit/>
          </a:bodyPr>
          <a:lstStyle/>
          <a:p>
            <a:pPr algn="ctr"/>
            <a:r>
              <a:rPr lang="en-US" sz="3200" b="1" dirty="0">
                <a:solidFill>
                  <a:schemeClr val="accent4">
                    <a:lumMod val="20000"/>
                    <a:lumOff val="80000"/>
                  </a:schemeClr>
                </a:solidFill>
              </a:rPr>
              <a:t>Town of Ulysses</a:t>
            </a:r>
          </a:p>
          <a:p>
            <a:pPr algn="ctr"/>
            <a:r>
              <a:rPr lang="en-US" sz="3200" b="1" dirty="0">
                <a:solidFill>
                  <a:schemeClr val="accent4">
                    <a:lumMod val="20000"/>
                    <a:lumOff val="80000"/>
                  </a:schemeClr>
                </a:solidFill>
              </a:rPr>
              <a:t>Water Source Protection Plan Committee</a:t>
            </a:r>
          </a:p>
          <a:p>
            <a:pPr algn="ctr"/>
            <a:r>
              <a:rPr lang="en-US" sz="2400" b="1" i="1" dirty="0">
                <a:solidFill>
                  <a:schemeClr val="bg1"/>
                </a:solidFill>
              </a:rPr>
              <a:t>Advisory Committee to Town Board  </a:t>
            </a:r>
          </a:p>
          <a:p>
            <a:pPr algn="ctr"/>
            <a:r>
              <a:rPr lang="en-US" sz="3200" b="1" dirty="0">
                <a:solidFill>
                  <a:schemeClr val="bg1"/>
                </a:solidFill>
              </a:rPr>
              <a:t>Public Water Survey 2023 </a:t>
            </a:r>
          </a:p>
        </p:txBody>
      </p:sp>
      <p:grpSp>
        <p:nvGrpSpPr>
          <p:cNvPr id="5" name="Group 4">
            <a:extLst>
              <a:ext uri="{FF2B5EF4-FFF2-40B4-BE49-F238E27FC236}">
                <a16:creationId xmlns:a16="http://schemas.microsoft.com/office/drawing/2014/main" id="{1CB3F6B3-73E9-83D1-2F66-CA9CFDBCCE74}"/>
              </a:ext>
            </a:extLst>
          </p:cNvPr>
          <p:cNvGrpSpPr/>
          <p:nvPr/>
        </p:nvGrpSpPr>
        <p:grpSpPr>
          <a:xfrm>
            <a:off x="9241" y="0"/>
            <a:ext cx="1906530" cy="6858000"/>
            <a:chOff x="0" y="0"/>
            <a:chExt cx="2366682" cy="6858000"/>
          </a:xfrm>
        </p:grpSpPr>
        <p:pic>
          <p:nvPicPr>
            <p:cNvPr id="6" name="Picture 5" descr="A drop of water falling into a pool of water&#10;&#10;Description automatically generated with medium confidence">
              <a:extLst>
                <a:ext uri="{FF2B5EF4-FFF2-40B4-BE49-F238E27FC236}">
                  <a16:creationId xmlns:a16="http://schemas.microsoft.com/office/drawing/2014/main" id="{E0C8A159-65A7-0934-EA78-23653E9AA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3883"/>
              <a:ext cx="2353234" cy="1494117"/>
            </a:xfrm>
            <a:prstGeom prst="rect">
              <a:avLst/>
            </a:prstGeom>
          </p:spPr>
        </p:pic>
        <p:sp>
          <p:nvSpPr>
            <p:cNvPr id="7" name="Rectangle 6">
              <a:extLst>
                <a:ext uri="{FF2B5EF4-FFF2-40B4-BE49-F238E27FC236}">
                  <a16:creationId xmlns:a16="http://schemas.microsoft.com/office/drawing/2014/main" id="{236C4B69-CF89-1F22-D1EF-73B1AD487F1A}"/>
                </a:ext>
              </a:extLst>
            </p:cNvPr>
            <p:cNvSpPr/>
            <p:nvPr/>
          </p:nvSpPr>
          <p:spPr>
            <a:xfrm>
              <a:off x="0" y="0"/>
              <a:ext cx="2366682" cy="5392271"/>
            </a:xfrm>
            <a:prstGeom prst="rect">
              <a:avLst/>
            </a:prstGeom>
            <a:solidFill>
              <a:srgbClr val="AFE6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a:extLst>
              <a:ext uri="{FF2B5EF4-FFF2-40B4-BE49-F238E27FC236}">
                <a16:creationId xmlns:a16="http://schemas.microsoft.com/office/drawing/2014/main" id="{FB47AA82-82C4-7367-2FDA-470D8925428A}"/>
              </a:ext>
            </a:extLst>
          </p:cNvPr>
          <p:cNvSpPr txBox="1"/>
          <p:nvPr/>
        </p:nvSpPr>
        <p:spPr>
          <a:xfrm>
            <a:off x="2779917" y="3806561"/>
            <a:ext cx="2993192" cy="2308324"/>
          </a:xfrm>
          <a:prstGeom prst="rect">
            <a:avLst/>
          </a:prstGeom>
          <a:noFill/>
        </p:spPr>
        <p:txBody>
          <a:bodyPr wrap="none" rtlCol="0">
            <a:spAutoFit/>
          </a:bodyPr>
          <a:lstStyle/>
          <a:p>
            <a:r>
              <a:rPr lang="en-US" sz="2400" b="1" dirty="0">
                <a:solidFill>
                  <a:schemeClr val="accent4">
                    <a:lumMod val="20000"/>
                    <a:lumOff val="80000"/>
                  </a:schemeClr>
                </a:solidFill>
              </a:rPr>
              <a:t>Committee Members</a:t>
            </a:r>
          </a:p>
          <a:p>
            <a:pPr lvl="1"/>
            <a:r>
              <a:rPr lang="en-US" sz="2400" dirty="0">
                <a:solidFill>
                  <a:schemeClr val="bg1"/>
                </a:solidFill>
              </a:rPr>
              <a:t>Stephen Morreale</a:t>
            </a:r>
          </a:p>
          <a:p>
            <a:pPr lvl="1"/>
            <a:r>
              <a:rPr lang="en-US" sz="2400" dirty="0">
                <a:solidFill>
                  <a:schemeClr val="bg1"/>
                </a:solidFill>
              </a:rPr>
              <a:t>Tim  Martinson</a:t>
            </a:r>
          </a:p>
          <a:p>
            <a:pPr lvl="1"/>
            <a:r>
              <a:rPr lang="en-US" sz="2400" dirty="0">
                <a:solidFill>
                  <a:schemeClr val="bg1"/>
                </a:solidFill>
              </a:rPr>
              <a:t>Amy Panek</a:t>
            </a:r>
          </a:p>
          <a:p>
            <a:pPr lvl="1"/>
            <a:r>
              <a:rPr lang="en-US" sz="2400" dirty="0">
                <a:solidFill>
                  <a:schemeClr val="bg1"/>
                </a:solidFill>
              </a:rPr>
              <a:t>Rebecca Schneider</a:t>
            </a:r>
          </a:p>
          <a:p>
            <a:pPr lvl="1"/>
            <a:r>
              <a:rPr lang="en-US" sz="2400" dirty="0">
                <a:solidFill>
                  <a:schemeClr val="bg1"/>
                </a:solidFill>
              </a:rPr>
              <a:t>Elizabeth Thomas </a:t>
            </a:r>
          </a:p>
        </p:txBody>
      </p:sp>
      <p:sp>
        <p:nvSpPr>
          <p:cNvPr id="9" name="TextBox 8">
            <a:extLst>
              <a:ext uri="{FF2B5EF4-FFF2-40B4-BE49-F238E27FC236}">
                <a16:creationId xmlns:a16="http://schemas.microsoft.com/office/drawing/2014/main" id="{63DAAA77-DF3A-D1F2-E1EB-513828C48528}"/>
              </a:ext>
            </a:extLst>
          </p:cNvPr>
          <p:cNvSpPr txBox="1"/>
          <p:nvPr/>
        </p:nvSpPr>
        <p:spPr>
          <a:xfrm>
            <a:off x="3565958" y="2590184"/>
            <a:ext cx="4150239" cy="830997"/>
          </a:xfrm>
          <a:prstGeom prst="rect">
            <a:avLst/>
          </a:prstGeom>
          <a:noFill/>
        </p:spPr>
        <p:txBody>
          <a:bodyPr wrap="none" rtlCol="0">
            <a:spAutoFit/>
          </a:bodyPr>
          <a:lstStyle/>
          <a:p>
            <a:r>
              <a:rPr lang="en-US" sz="2400" b="1" dirty="0">
                <a:solidFill>
                  <a:schemeClr val="accent4">
                    <a:lumMod val="20000"/>
                    <a:lumOff val="80000"/>
                  </a:schemeClr>
                </a:solidFill>
              </a:rPr>
              <a:t>Chair:   </a:t>
            </a:r>
            <a:r>
              <a:rPr lang="en-US" sz="2400" dirty="0">
                <a:solidFill>
                  <a:schemeClr val="bg1"/>
                </a:solidFill>
              </a:rPr>
              <a:t>	Linda Liddle</a:t>
            </a:r>
          </a:p>
          <a:p>
            <a:r>
              <a:rPr lang="en-US" sz="2400" b="1" dirty="0">
                <a:solidFill>
                  <a:schemeClr val="accent4">
                    <a:lumMod val="20000"/>
                    <a:lumOff val="80000"/>
                  </a:schemeClr>
                </a:solidFill>
              </a:rPr>
              <a:t>Co-Chair:  </a:t>
            </a:r>
            <a:r>
              <a:rPr lang="en-US" sz="2400" dirty="0">
                <a:solidFill>
                  <a:schemeClr val="bg1"/>
                </a:solidFill>
              </a:rPr>
              <a:t>	Roxanne Marino </a:t>
            </a:r>
          </a:p>
        </p:txBody>
      </p:sp>
      <p:sp>
        <p:nvSpPr>
          <p:cNvPr id="10" name="TextBox 9">
            <a:extLst>
              <a:ext uri="{FF2B5EF4-FFF2-40B4-BE49-F238E27FC236}">
                <a16:creationId xmlns:a16="http://schemas.microsoft.com/office/drawing/2014/main" id="{B7D3D423-8969-F145-C6F6-633B57D72142}"/>
              </a:ext>
            </a:extLst>
          </p:cNvPr>
          <p:cNvSpPr txBox="1"/>
          <p:nvPr/>
        </p:nvSpPr>
        <p:spPr>
          <a:xfrm>
            <a:off x="6316193" y="3810415"/>
            <a:ext cx="4683462" cy="461665"/>
          </a:xfrm>
          <a:prstGeom prst="rect">
            <a:avLst/>
          </a:prstGeom>
          <a:noFill/>
        </p:spPr>
        <p:txBody>
          <a:bodyPr wrap="none" rtlCol="0">
            <a:spAutoFit/>
          </a:bodyPr>
          <a:lstStyle/>
          <a:p>
            <a:r>
              <a:rPr lang="en-US" sz="2400" b="1" dirty="0">
                <a:solidFill>
                  <a:schemeClr val="accent4">
                    <a:lumMod val="20000"/>
                    <a:lumOff val="80000"/>
                  </a:schemeClr>
                </a:solidFill>
              </a:rPr>
              <a:t>Town Board Liaison:  </a:t>
            </a:r>
            <a:r>
              <a:rPr lang="en-US" sz="2400" dirty="0">
                <a:solidFill>
                  <a:schemeClr val="bg1"/>
                </a:solidFill>
              </a:rPr>
              <a:t>Michael Boggs</a:t>
            </a:r>
          </a:p>
        </p:txBody>
      </p:sp>
      <p:sp>
        <p:nvSpPr>
          <p:cNvPr id="11" name="TextBox 10">
            <a:extLst>
              <a:ext uri="{FF2B5EF4-FFF2-40B4-BE49-F238E27FC236}">
                <a16:creationId xmlns:a16="http://schemas.microsoft.com/office/drawing/2014/main" id="{003F7765-1C8B-EBCA-876E-96F6304BACB4}"/>
              </a:ext>
            </a:extLst>
          </p:cNvPr>
          <p:cNvSpPr txBox="1"/>
          <p:nvPr/>
        </p:nvSpPr>
        <p:spPr>
          <a:xfrm>
            <a:off x="6316193" y="4475515"/>
            <a:ext cx="5551584" cy="1200329"/>
          </a:xfrm>
          <a:prstGeom prst="rect">
            <a:avLst/>
          </a:prstGeom>
          <a:noFill/>
        </p:spPr>
        <p:txBody>
          <a:bodyPr wrap="none" rtlCol="0">
            <a:spAutoFit/>
          </a:bodyPr>
          <a:lstStyle/>
          <a:p>
            <a:r>
              <a:rPr lang="en-US" sz="2400" b="1" dirty="0">
                <a:solidFill>
                  <a:schemeClr val="accent4">
                    <a:lumMod val="20000"/>
                    <a:lumOff val="80000"/>
                  </a:schemeClr>
                </a:solidFill>
              </a:rPr>
              <a:t>Technical Consultants:  </a:t>
            </a:r>
          </a:p>
          <a:p>
            <a:r>
              <a:rPr lang="en-US" sz="2400" dirty="0">
                <a:solidFill>
                  <a:schemeClr val="bg1"/>
                </a:solidFill>
              </a:rPr>
              <a:t>    M. Theresa Julien, NY Rural Water Assoc.</a:t>
            </a:r>
          </a:p>
          <a:p>
            <a:r>
              <a:rPr lang="en-US" sz="2400" dirty="0">
                <a:solidFill>
                  <a:schemeClr val="bg1"/>
                </a:solidFill>
              </a:rPr>
              <a:t>    Becky Simms, RCAP Solutions </a:t>
            </a:r>
          </a:p>
        </p:txBody>
      </p:sp>
      <p:pic>
        <p:nvPicPr>
          <p:cNvPr id="4" name="Picture 3">
            <a:extLst>
              <a:ext uri="{FF2B5EF4-FFF2-40B4-BE49-F238E27FC236}">
                <a16:creationId xmlns:a16="http://schemas.microsoft.com/office/drawing/2014/main" id="{2AA905DC-7E2D-217E-D621-EB852F24D090}"/>
              </a:ext>
            </a:extLst>
          </p:cNvPr>
          <p:cNvPicPr>
            <a:picLocks noChangeAspect="1"/>
          </p:cNvPicPr>
          <p:nvPr/>
        </p:nvPicPr>
        <p:blipFill>
          <a:blip r:embed="rId3"/>
          <a:stretch>
            <a:fillRect/>
          </a:stretch>
        </p:blipFill>
        <p:spPr>
          <a:xfrm>
            <a:off x="202734" y="243004"/>
            <a:ext cx="1508709" cy="1494117"/>
          </a:xfrm>
          <a:prstGeom prst="ellipse">
            <a:avLst/>
          </a:prstGeom>
        </p:spPr>
      </p:pic>
      <p:sp>
        <p:nvSpPr>
          <p:cNvPr id="2" name="TextBox 1">
            <a:extLst>
              <a:ext uri="{FF2B5EF4-FFF2-40B4-BE49-F238E27FC236}">
                <a16:creationId xmlns:a16="http://schemas.microsoft.com/office/drawing/2014/main" id="{A4574CC6-F43E-2F9C-14F1-6017C9EC338B}"/>
              </a:ext>
            </a:extLst>
          </p:cNvPr>
          <p:cNvSpPr txBox="1"/>
          <p:nvPr/>
        </p:nvSpPr>
        <p:spPr>
          <a:xfrm>
            <a:off x="1569478" y="6457589"/>
            <a:ext cx="301686" cy="369332"/>
          </a:xfrm>
          <a:prstGeom prst="rect">
            <a:avLst/>
          </a:prstGeom>
          <a:noFill/>
        </p:spPr>
        <p:txBody>
          <a:bodyPr wrap="none" rtlCol="0">
            <a:spAutoFit/>
          </a:bodyPr>
          <a:lstStyle/>
          <a:p>
            <a:r>
              <a:rPr lang="en-US" dirty="0"/>
              <a:t>1</a:t>
            </a:r>
          </a:p>
        </p:txBody>
      </p:sp>
    </p:spTree>
    <p:extLst>
      <p:ext uri="{BB962C8B-B14F-4D97-AF65-F5344CB8AC3E}">
        <p14:creationId xmlns:p14="http://schemas.microsoft.com/office/powerpoint/2010/main" val="1154352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CB3F6B3-73E9-83D1-2F66-CA9CFDBCCE74}"/>
              </a:ext>
            </a:extLst>
          </p:cNvPr>
          <p:cNvGrpSpPr/>
          <p:nvPr/>
        </p:nvGrpSpPr>
        <p:grpSpPr>
          <a:xfrm>
            <a:off x="9241" y="0"/>
            <a:ext cx="1906530" cy="6858000"/>
            <a:chOff x="0" y="0"/>
            <a:chExt cx="2366682" cy="6858000"/>
          </a:xfrm>
        </p:grpSpPr>
        <p:pic>
          <p:nvPicPr>
            <p:cNvPr id="6" name="Picture 5" descr="A drop of water falling into a pool of water&#10;&#10;Description automatically generated with medium confidence">
              <a:extLst>
                <a:ext uri="{FF2B5EF4-FFF2-40B4-BE49-F238E27FC236}">
                  <a16:creationId xmlns:a16="http://schemas.microsoft.com/office/drawing/2014/main" id="{E0C8A159-65A7-0934-EA78-23653E9AA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3883"/>
              <a:ext cx="2353234" cy="1494117"/>
            </a:xfrm>
            <a:prstGeom prst="rect">
              <a:avLst/>
            </a:prstGeom>
          </p:spPr>
        </p:pic>
        <p:sp>
          <p:nvSpPr>
            <p:cNvPr id="7" name="Rectangle 6">
              <a:extLst>
                <a:ext uri="{FF2B5EF4-FFF2-40B4-BE49-F238E27FC236}">
                  <a16:creationId xmlns:a16="http://schemas.microsoft.com/office/drawing/2014/main" id="{236C4B69-CF89-1F22-D1EF-73B1AD487F1A}"/>
                </a:ext>
              </a:extLst>
            </p:cNvPr>
            <p:cNvSpPr/>
            <p:nvPr/>
          </p:nvSpPr>
          <p:spPr>
            <a:xfrm>
              <a:off x="0" y="0"/>
              <a:ext cx="2366682" cy="5392271"/>
            </a:xfrm>
            <a:prstGeom prst="rect">
              <a:avLst/>
            </a:prstGeom>
            <a:solidFill>
              <a:srgbClr val="AFE6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5BEE53EB-A4E9-4425-1EB4-7A264C6AB85D}"/>
              </a:ext>
            </a:extLst>
          </p:cNvPr>
          <p:cNvPicPr>
            <a:picLocks noChangeAspect="1"/>
          </p:cNvPicPr>
          <p:nvPr/>
        </p:nvPicPr>
        <p:blipFill>
          <a:blip r:embed="rId3"/>
          <a:stretch>
            <a:fillRect/>
          </a:stretch>
        </p:blipFill>
        <p:spPr>
          <a:xfrm>
            <a:off x="202734" y="243004"/>
            <a:ext cx="1508709" cy="1494117"/>
          </a:xfrm>
          <a:prstGeom prst="ellipse">
            <a:avLst/>
          </a:prstGeom>
        </p:spPr>
      </p:pic>
      <p:sp>
        <p:nvSpPr>
          <p:cNvPr id="4" name="TextBox 3">
            <a:extLst>
              <a:ext uri="{FF2B5EF4-FFF2-40B4-BE49-F238E27FC236}">
                <a16:creationId xmlns:a16="http://schemas.microsoft.com/office/drawing/2014/main" id="{A24FAF2B-BDC0-9AB4-1F36-9A50631C5D7C}"/>
              </a:ext>
            </a:extLst>
          </p:cNvPr>
          <p:cNvSpPr txBox="1"/>
          <p:nvPr/>
        </p:nvSpPr>
        <p:spPr>
          <a:xfrm>
            <a:off x="2982265" y="859065"/>
            <a:ext cx="7702750" cy="5139869"/>
          </a:xfrm>
          <a:prstGeom prst="rect">
            <a:avLst/>
          </a:prstGeom>
          <a:noFill/>
        </p:spPr>
        <p:txBody>
          <a:bodyPr wrap="none" rtlCol="0">
            <a:spAutoFit/>
          </a:bodyPr>
          <a:lstStyle/>
          <a:p>
            <a:r>
              <a:rPr lang="en-US" sz="4000" dirty="0">
                <a:solidFill>
                  <a:schemeClr val="accent4">
                    <a:lumMod val="20000"/>
                    <a:lumOff val="80000"/>
                  </a:schemeClr>
                </a:solidFill>
              </a:rPr>
              <a:t>What information is needed?</a:t>
            </a:r>
          </a:p>
          <a:p>
            <a:endParaRPr lang="en-US" sz="3200" dirty="0">
              <a:solidFill>
                <a:schemeClr val="bg1"/>
              </a:solidFill>
            </a:endParaRPr>
          </a:p>
          <a:p>
            <a:pPr marL="457200" indent="-457200">
              <a:buFont typeface="Arial" panose="020B0604020202020204" pitchFamily="34" charset="0"/>
              <a:buChar char="•"/>
            </a:pPr>
            <a:r>
              <a:rPr lang="en-US" sz="3200" dirty="0">
                <a:solidFill>
                  <a:schemeClr val="bg1"/>
                </a:solidFill>
              </a:rPr>
              <a:t>Where do you get your water from?</a:t>
            </a:r>
          </a:p>
          <a:p>
            <a:pPr marL="457200" indent="-457200">
              <a:buFont typeface="Arial" panose="020B0604020202020204" pitchFamily="34" charset="0"/>
              <a:buChar char="•"/>
            </a:pPr>
            <a:r>
              <a:rPr lang="en-US" sz="3200" dirty="0">
                <a:solidFill>
                  <a:schemeClr val="bg1"/>
                </a:solidFill>
              </a:rPr>
              <a:t>If a well,  do you have any concerns about</a:t>
            </a:r>
          </a:p>
          <a:p>
            <a:pPr lvl="1"/>
            <a:r>
              <a:rPr lang="en-US" sz="3200" dirty="0">
                <a:solidFill>
                  <a:schemeClr val="bg1"/>
                </a:solidFill>
              </a:rPr>
              <a:t>     </a:t>
            </a:r>
            <a:r>
              <a:rPr lang="en-US" sz="3200" dirty="0">
                <a:solidFill>
                  <a:srgbClr val="FFFF00"/>
                </a:solidFill>
              </a:rPr>
              <a:t>quantity</a:t>
            </a:r>
            <a:r>
              <a:rPr lang="en-US" sz="3200" dirty="0">
                <a:solidFill>
                  <a:schemeClr val="bg1"/>
                </a:solidFill>
              </a:rPr>
              <a:t> or </a:t>
            </a:r>
            <a:r>
              <a:rPr lang="en-US" sz="3200" dirty="0">
                <a:solidFill>
                  <a:srgbClr val="FFFF00"/>
                </a:solidFill>
              </a:rPr>
              <a:t>quality</a:t>
            </a:r>
            <a:r>
              <a:rPr lang="en-US" sz="3200" dirty="0">
                <a:solidFill>
                  <a:schemeClr val="bg1"/>
                </a:solidFill>
              </a:rPr>
              <a:t>?</a:t>
            </a:r>
          </a:p>
          <a:p>
            <a:pPr marL="457200" indent="-457200">
              <a:buFont typeface="Arial" panose="020B0604020202020204" pitchFamily="34" charset="0"/>
              <a:buChar char="•"/>
            </a:pPr>
            <a:r>
              <a:rPr lang="en-US" sz="3200" dirty="0">
                <a:solidFill>
                  <a:schemeClr val="bg1"/>
                </a:solidFill>
              </a:rPr>
              <a:t>What is the address for the data so we</a:t>
            </a:r>
          </a:p>
          <a:p>
            <a:pPr lvl="1"/>
            <a:r>
              <a:rPr lang="en-US" sz="3200" dirty="0">
                <a:solidFill>
                  <a:schemeClr val="bg1"/>
                </a:solidFill>
              </a:rPr>
              <a:t>     can evaluate local patterns that help to </a:t>
            </a:r>
          </a:p>
          <a:p>
            <a:pPr lvl="1"/>
            <a:r>
              <a:rPr lang="en-US" sz="3200" dirty="0">
                <a:solidFill>
                  <a:schemeClr val="bg1"/>
                </a:solidFill>
              </a:rPr>
              <a:t>	identify appropriate solutions? </a:t>
            </a:r>
          </a:p>
          <a:p>
            <a:pPr lvl="1"/>
            <a:r>
              <a:rPr lang="en-US" sz="3200" dirty="0">
                <a:solidFill>
                  <a:schemeClr val="bg1"/>
                </a:solidFill>
              </a:rPr>
              <a:t>	(only summary data shared – individual</a:t>
            </a:r>
          </a:p>
          <a:p>
            <a:pPr lvl="1"/>
            <a:r>
              <a:rPr lang="en-US" sz="3200" dirty="0">
                <a:solidFill>
                  <a:schemeClr val="bg1"/>
                </a:solidFill>
              </a:rPr>
              <a:t>		privacy protected)</a:t>
            </a:r>
          </a:p>
        </p:txBody>
      </p:sp>
      <p:sp>
        <p:nvSpPr>
          <p:cNvPr id="2" name="TextBox 1">
            <a:extLst>
              <a:ext uri="{FF2B5EF4-FFF2-40B4-BE49-F238E27FC236}">
                <a16:creationId xmlns:a16="http://schemas.microsoft.com/office/drawing/2014/main" id="{4CCF235E-F410-60E4-B475-B1723366DA67}"/>
              </a:ext>
            </a:extLst>
          </p:cNvPr>
          <p:cNvSpPr txBox="1"/>
          <p:nvPr/>
        </p:nvSpPr>
        <p:spPr>
          <a:xfrm>
            <a:off x="1480698" y="6457589"/>
            <a:ext cx="418704" cy="369332"/>
          </a:xfrm>
          <a:prstGeom prst="rect">
            <a:avLst/>
          </a:prstGeom>
          <a:noFill/>
        </p:spPr>
        <p:txBody>
          <a:bodyPr wrap="none" rtlCol="0">
            <a:spAutoFit/>
          </a:bodyPr>
          <a:lstStyle/>
          <a:p>
            <a:r>
              <a:rPr lang="en-US" dirty="0"/>
              <a:t>10</a:t>
            </a:r>
          </a:p>
        </p:txBody>
      </p:sp>
    </p:spTree>
    <p:extLst>
      <p:ext uri="{BB962C8B-B14F-4D97-AF65-F5344CB8AC3E}">
        <p14:creationId xmlns:p14="http://schemas.microsoft.com/office/powerpoint/2010/main" val="1504425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CB3F6B3-73E9-83D1-2F66-CA9CFDBCCE74}"/>
              </a:ext>
            </a:extLst>
          </p:cNvPr>
          <p:cNvGrpSpPr/>
          <p:nvPr/>
        </p:nvGrpSpPr>
        <p:grpSpPr>
          <a:xfrm>
            <a:off x="9241" y="0"/>
            <a:ext cx="1906530" cy="6858000"/>
            <a:chOff x="0" y="0"/>
            <a:chExt cx="2366682" cy="6858000"/>
          </a:xfrm>
        </p:grpSpPr>
        <p:pic>
          <p:nvPicPr>
            <p:cNvPr id="6" name="Picture 5" descr="A drop of water falling into a pool of water&#10;&#10;Description automatically generated with medium confidence">
              <a:extLst>
                <a:ext uri="{FF2B5EF4-FFF2-40B4-BE49-F238E27FC236}">
                  <a16:creationId xmlns:a16="http://schemas.microsoft.com/office/drawing/2014/main" id="{E0C8A159-65A7-0934-EA78-23653E9AA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3883"/>
              <a:ext cx="2353234" cy="1494117"/>
            </a:xfrm>
            <a:prstGeom prst="rect">
              <a:avLst/>
            </a:prstGeom>
          </p:spPr>
        </p:pic>
        <p:sp>
          <p:nvSpPr>
            <p:cNvPr id="7" name="Rectangle 6">
              <a:extLst>
                <a:ext uri="{FF2B5EF4-FFF2-40B4-BE49-F238E27FC236}">
                  <a16:creationId xmlns:a16="http://schemas.microsoft.com/office/drawing/2014/main" id="{236C4B69-CF89-1F22-D1EF-73B1AD487F1A}"/>
                </a:ext>
              </a:extLst>
            </p:cNvPr>
            <p:cNvSpPr/>
            <p:nvPr/>
          </p:nvSpPr>
          <p:spPr>
            <a:xfrm>
              <a:off x="0" y="0"/>
              <a:ext cx="2366682" cy="5392271"/>
            </a:xfrm>
            <a:prstGeom prst="rect">
              <a:avLst/>
            </a:prstGeom>
            <a:solidFill>
              <a:srgbClr val="AFE6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5BEE53EB-A4E9-4425-1EB4-7A264C6AB85D}"/>
              </a:ext>
            </a:extLst>
          </p:cNvPr>
          <p:cNvPicPr>
            <a:picLocks noChangeAspect="1"/>
          </p:cNvPicPr>
          <p:nvPr/>
        </p:nvPicPr>
        <p:blipFill>
          <a:blip r:embed="rId3"/>
          <a:stretch>
            <a:fillRect/>
          </a:stretch>
        </p:blipFill>
        <p:spPr>
          <a:xfrm>
            <a:off x="202734" y="243004"/>
            <a:ext cx="1508709" cy="1494117"/>
          </a:xfrm>
          <a:prstGeom prst="ellipse">
            <a:avLst/>
          </a:prstGeom>
        </p:spPr>
      </p:pic>
      <p:sp>
        <p:nvSpPr>
          <p:cNvPr id="8" name="TextBox 7">
            <a:extLst>
              <a:ext uri="{FF2B5EF4-FFF2-40B4-BE49-F238E27FC236}">
                <a16:creationId xmlns:a16="http://schemas.microsoft.com/office/drawing/2014/main" id="{F0096F3B-6162-9654-9715-7F2CBB1E30B2}"/>
              </a:ext>
            </a:extLst>
          </p:cNvPr>
          <p:cNvSpPr txBox="1"/>
          <p:nvPr/>
        </p:nvSpPr>
        <p:spPr>
          <a:xfrm>
            <a:off x="6338955" y="282176"/>
            <a:ext cx="2801023" cy="707886"/>
          </a:xfrm>
          <a:prstGeom prst="rect">
            <a:avLst/>
          </a:prstGeom>
          <a:noFill/>
        </p:spPr>
        <p:txBody>
          <a:bodyPr wrap="none" rtlCol="0">
            <a:spAutoFit/>
          </a:bodyPr>
          <a:lstStyle/>
          <a:p>
            <a:r>
              <a:rPr lang="en-US" sz="4000" dirty="0">
                <a:solidFill>
                  <a:schemeClr val="accent4">
                    <a:lumMod val="20000"/>
                    <a:lumOff val="80000"/>
                  </a:schemeClr>
                </a:solidFill>
              </a:rPr>
              <a:t>Stay tuned!  </a:t>
            </a:r>
          </a:p>
        </p:txBody>
      </p:sp>
      <p:sp>
        <p:nvSpPr>
          <p:cNvPr id="10" name="TextBox 9">
            <a:extLst>
              <a:ext uri="{FF2B5EF4-FFF2-40B4-BE49-F238E27FC236}">
                <a16:creationId xmlns:a16="http://schemas.microsoft.com/office/drawing/2014/main" id="{873A4FE5-D5F3-D33D-D831-D32E5DC23A95}"/>
              </a:ext>
            </a:extLst>
          </p:cNvPr>
          <p:cNvSpPr txBox="1"/>
          <p:nvPr/>
        </p:nvSpPr>
        <p:spPr>
          <a:xfrm>
            <a:off x="2442622" y="1410057"/>
            <a:ext cx="6097772" cy="2806922"/>
          </a:xfrm>
          <a:prstGeom prst="rect">
            <a:avLst/>
          </a:prstGeom>
          <a:noFill/>
        </p:spPr>
        <p:txBody>
          <a:bodyPr wrap="square">
            <a:spAutoFit/>
          </a:bodyPr>
          <a:lstStyle/>
          <a:p>
            <a:pPr marR="0">
              <a:lnSpc>
                <a:spcPct val="90000"/>
              </a:lnSpc>
              <a:spcBef>
                <a:spcPts val="0"/>
              </a:spcBef>
              <a:spcAft>
                <a:spcPts val="600"/>
              </a:spcAft>
            </a:pPr>
            <a:r>
              <a:rPr lang="en-US" sz="2800" dirty="0">
                <a:solidFill>
                  <a:schemeClr val="bg1"/>
                </a:solidFill>
                <a:effectLst>
                  <a:outerShdw blurRad="38100" dist="38100" dir="2700000" algn="tl">
                    <a:srgbClr val="000000">
                      <a:alpha val="43137"/>
                    </a:srgbClr>
                  </a:outerShdw>
                </a:effectLst>
              </a:rPr>
              <a:t>After the Survey is complete, the Ulysses Water Committee, working collaboratively with the </a:t>
            </a:r>
            <a:r>
              <a:rPr lang="en-US" altLang="en-US" sz="2800" dirty="0">
                <a:solidFill>
                  <a:schemeClr val="bg1"/>
                </a:solidFill>
                <a:effectLst>
                  <a:outerShdw blurRad="38100" dist="38100" dir="2700000" algn="tl">
                    <a:srgbClr val="000000">
                      <a:alpha val="43137"/>
                    </a:srgbClr>
                  </a:outerShdw>
                </a:effectLst>
              </a:rPr>
              <a:t>New York Rural Water Association, will host an </a:t>
            </a:r>
            <a:r>
              <a:rPr lang="en-US" sz="2800" dirty="0">
                <a:solidFill>
                  <a:srgbClr val="FFFF00"/>
                </a:solidFill>
                <a:effectLst>
                  <a:outerShdw blurRad="38100" dist="38100" dir="2700000" algn="tl">
                    <a:srgbClr val="000000">
                      <a:alpha val="43137"/>
                    </a:srgbClr>
                  </a:outerShdw>
                </a:effectLst>
              </a:rPr>
              <a:t>Educational Community Workshop </a:t>
            </a:r>
            <a:r>
              <a:rPr lang="en-US" sz="2800" dirty="0">
                <a:solidFill>
                  <a:schemeClr val="bg1"/>
                </a:solidFill>
                <a:effectLst>
                  <a:outerShdw blurRad="38100" dist="38100" dir="2700000" algn="tl">
                    <a:srgbClr val="000000">
                      <a:alpha val="43137"/>
                    </a:srgbClr>
                  </a:outerShdw>
                </a:effectLst>
              </a:rPr>
              <a:t>about Source Water Protection in Ulysses </a:t>
            </a:r>
          </a:p>
        </p:txBody>
      </p:sp>
      <p:sp>
        <p:nvSpPr>
          <p:cNvPr id="12" name="TextBox 11">
            <a:extLst>
              <a:ext uri="{FF2B5EF4-FFF2-40B4-BE49-F238E27FC236}">
                <a16:creationId xmlns:a16="http://schemas.microsoft.com/office/drawing/2014/main" id="{5E06BD33-9E6F-F166-2FFD-C5B02FF654F6}"/>
              </a:ext>
            </a:extLst>
          </p:cNvPr>
          <p:cNvSpPr txBox="1"/>
          <p:nvPr/>
        </p:nvSpPr>
        <p:spPr>
          <a:xfrm>
            <a:off x="3267075" y="4636974"/>
            <a:ext cx="8078157" cy="1409617"/>
          </a:xfrm>
          <a:prstGeom prst="rect">
            <a:avLst/>
          </a:prstGeom>
          <a:noFill/>
        </p:spPr>
        <p:txBody>
          <a:bodyPr wrap="square">
            <a:spAutoFit/>
          </a:bodyPr>
          <a:lstStyle/>
          <a:p>
            <a:pPr marL="685800" lvl="1" indent="-228600">
              <a:lnSpc>
                <a:spcPct val="90000"/>
              </a:lnSpc>
              <a:spcAft>
                <a:spcPts val="600"/>
              </a:spcAft>
              <a:buFont typeface="Arial" panose="020B0604020202020204" pitchFamily="34" charset="0"/>
              <a:buChar char="•"/>
              <a:tabLst>
                <a:tab pos="1371600" algn="l"/>
              </a:tabLst>
            </a:pPr>
            <a:r>
              <a:rPr lang="en-US" sz="2800" dirty="0">
                <a:solidFill>
                  <a:schemeClr val="bg1"/>
                </a:solidFill>
                <a:effectLst>
                  <a:outerShdw blurRad="38100" dist="38100" dir="2700000" algn="tl">
                    <a:srgbClr val="000000">
                      <a:alpha val="43137"/>
                    </a:srgbClr>
                  </a:outerShdw>
                </a:effectLst>
              </a:rPr>
              <a:t>A summary of the Survey Data will be available </a:t>
            </a:r>
          </a:p>
          <a:p>
            <a:pPr marL="685800" lvl="1" indent="-228600">
              <a:lnSpc>
                <a:spcPct val="90000"/>
              </a:lnSpc>
              <a:spcAft>
                <a:spcPts val="600"/>
              </a:spcAft>
              <a:buFont typeface="Arial" panose="020B0604020202020204" pitchFamily="34" charset="0"/>
              <a:buChar char="•"/>
              <a:tabLst>
                <a:tab pos="1371600" algn="l"/>
              </a:tabLst>
            </a:pPr>
            <a:r>
              <a:rPr lang="en-US" sz="2800" dirty="0">
                <a:solidFill>
                  <a:schemeClr val="bg1"/>
                </a:solidFill>
                <a:effectLst>
                  <a:outerShdw blurRad="38100" dist="38100" dir="2700000" algn="tl">
                    <a:srgbClr val="000000">
                      <a:alpha val="43137"/>
                    </a:srgbClr>
                  </a:outerShdw>
                </a:effectLst>
              </a:rPr>
              <a:t>Resources provided for home water well testing.</a:t>
            </a:r>
          </a:p>
          <a:p>
            <a:pPr marL="685800" lvl="1" indent="-228600">
              <a:lnSpc>
                <a:spcPct val="90000"/>
              </a:lnSpc>
              <a:spcAft>
                <a:spcPts val="600"/>
              </a:spcAft>
              <a:buFont typeface="Arial" panose="020B0604020202020204" pitchFamily="34" charset="0"/>
              <a:buChar char="•"/>
              <a:tabLst>
                <a:tab pos="1371600" algn="l"/>
              </a:tabLst>
            </a:pPr>
            <a:r>
              <a:rPr lang="en-US" sz="2800" dirty="0">
                <a:solidFill>
                  <a:schemeClr val="bg1"/>
                </a:solidFill>
                <a:effectLst>
                  <a:outerShdw blurRad="38100" dist="38100" dir="2700000" algn="tl">
                    <a:srgbClr val="000000">
                      <a:alpha val="43137"/>
                    </a:srgbClr>
                  </a:outerShdw>
                </a:effectLst>
              </a:rPr>
              <a:t>Presenters will speak about water protection.</a:t>
            </a:r>
          </a:p>
        </p:txBody>
      </p:sp>
      <p:pic>
        <p:nvPicPr>
          <p:cNvPr id="13" name="Picture 12" descr="Inquisitive puppy">
            <a:extLst>
              <a:ext uri="{FF2B5EF4-FFF2-40B4-BE49-F238E27FC236}">
                <a16:creationId xmlns:a16="http://schemas.microsoft.com/office/drawing/2014/main" id="{51D47173-B198-AEA9-8A4C-2FAF2811326D}"/>
              </a:ext>
            </a:extLst>
          </p:cNvPr>
          <p:cNvPicPr>
            <a:picLocks noChangeAspect="1"/>
          </p:cNvPicPr>
          <p:nvPr/>
        </p:nvPicPr>
        <p:blipFill rotWithShape="1">
          <a:blip r:embed="rId4">
            <a:extLst>
              <a:ext uri="{28A0092B-C50C-407E-A947-70E740481C1C}">
                <a14:useLocalDpi xmlns:a14="http://schemas.microsoft.com/office/drawing/2010/main" val="0"/>
              </a:ext>
            </a:extLst>
          </a:blip>
          <a:srcRect l="28691" b="-1"/>
          <a:stretch/>
        </p:blipFill>
        <p:spPr>
          <a:xfrm>
            <a:off x="8855209" y="60688"/>
            <a:ext cx="3134057" cy="2933700"/>
          </a:xfrm>
          <a:prstGeom prst="ellipse">
            <a:avLst/>
          </a:prstGeom>
        </p:spPr>
      </p:pic>
      <p:sp>
        <p:nvSpPr>
          <p:cNvPr id="2" name="TextBox 1">
            <a:extLst>
              <a:ext uri="{FF2B5EF4-FFF2-40B4-BE49-F238E27FC236}">
                <a16:creationId xmlns:a16="http://schemas.microsoft.com/office/drawing/2014/main" id="{175DE98C-84AC-DEF1-C724-07A105DF54F4}"/>
              </a:ext>
            </a:extLst>
          </p:cNvPr>
          <p:cNvSpPr txBox="1"/>
          <p:nvPr/>
        </p:nvSpPr>
        <p:spPr>
          <a:xfrm>
            <a:off x="1480698" y="6457589"/>
            <a:ext cx="418704" cy="369332"/>
          </a:xfrm>
          <a:prstGeom prst="rect">
            <a:avLst/>
          </a:prstGeom>
          <a:noFill/>
        </p:spPr>
        <p:txBody>
          <a:bodyPr wrap="none" rtlCol="0">
            <a:spAutoFit/>
          </a:bodyPr>
          <a:lstStyle/>
          <a:p>
            <a:r>
              <a:rPr lang="en-US" dirty="0"/>
              <a:t>11</a:t>
            </a:r>
          </a:p>
        </p:txBody>
      </p:sp>
    </p:spTree>
    <p:extLst>
      <p:ext uri="{BB962C8B-B14F-4D97-AF65-F5344CB8AC3E}">
        <p14:creationId xmlns:p14="http://schemas.microsoft.com/office/powerpoint/2010/main" val="2957093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CB3F6B3-73E9-83D1-2F66-CA9CFDBCCE74}"/>
              </a:ext>
            </a:extLst>
          </p:cNvPr>
          <p:cNvGrpSpPr/>
          <p:nvPr/>
        </p:nvGrpSpPr>
        <p:grpSpPr>
          <a:xfrm>
            <a:off x="9241" y="0"/>
            <a:ext cx="1906530" cy="6858000"/>
            <a:chOff x="0" y="0"/>
            <a:chExt cx="2366682" cy="6858000"/>
          </a:xfrm>
        </p:grpSpPr>
        <p:pic>
          <p:nvPicPr>
            <p:cNvPr id="6" name="Picture 5" descr="A drop of water falling into a pool of water&#10;&#10;Description automatically generated with medium confidence">
              <a:extLst>
                <a:ext uri="{FF2B5EF4-FFF2-40B4-BE49-F238E27FC236}">
                  <a16:creationId xmlns:a16="http://schemas.microsoft.com/office/drawing/2014/main" id="{E0C8A159-65A7-0934-EA78-23653E9AA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3883"/>
              <a:ext cx="2353234" cy="1494117"/>
            </a:xfrm>
            <a:prstGeom prst="rect">
              <a:avLst/>
            </a:prstGeom>
          </p:spPr>
        </p:pic>
        <p:sp>
          <p:nvSpPr>
            <p:cNvPr id="7" name="Rectangle 6">
              <a:extLst>
                <a:ext uri="{FF2B5EF4-FFF2-40B4-BE49-F238E27FC236}">
                  <a16:creationId xmlns:a16="http://schemas.microsoft.com/office/drawing/2014/main" id="{236C4B69-CF89-1F22-D1EF-73B1AD487F1A}"/>
                </a:ext>
              </a:extLst>
            </p:cNvPr>
            <p:cNvSpPr/>
            <p:nvPr/>
          </p:nvSpPr>
          <p:spPr>
            <a:xfrm>
              <a:off x="0" y="0"/>
              <a:ext cx="2366682" cy="5392271"/>
            </a:xfrm>
            <a:prstGeom prst="rect">
              <a:avLst/>
            </a:prstGeom>
            <a:solidFill>
              <a:srgbClr val="AFE6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5BEE53EB-A4E9-4425-1EB4-7A264C6AB85D}"/>
              </a:ext>
            </a:extLst>
          </p:cNvPr>
          <p:cNvPicPr>
            <a:picLocks noChangeAspect="1"/>
          </p:cNvPicPr>
          <p:nvPr/>
        </p:nvPicPr>
        <p:blipFill>
          <a:blip r:embed="rId3"/>
          <a:stretch>
            <a:fillRect/>
          </a:stretch>
        </p:blipFill>
        <p:spPr>
          <a:xfrm>
            <a:off x="202734" y="243004"/>
            <a:ext cx="1508709" cy="1494117"/>
          </a:xfrm>
          <a:prstGeom prst="ellipse">
            <a:avLst/>
          </a:prstGeom>
        </p:spPr>
      </p:pic>
      <p:sp>
        <p:nvSpPr>
          <p:cNvPr id="4" name="TextBox 3">
            <a:extLst>
              <a:ext uri="{FF2B5EF4-FFF2-40B4-BE49-F238E27FC236}">
                <a16:creationId xmlns:a16="http://schemas.microsoft.com/office/drawing/2014/main" id="{A9BF21DF-97EA-7E1D-B3DA-9CF745224532}"/>
              </a:ext>
            </a:extLst>
          </p:cNvPr>
          <p:cNvSpPr txBox="1"/>
          <p:nvPr/>
        </p:nvSpPr>
        <p:spPr>
          <a:xfrm>
            <a:off x="2533795" y="455144"/>
            <a:ext cx="4649093" cy="707886"/>
          </a:xfrm>
          <a:prstGeom prst="rect">
            <a:avLst/>
          </a:prstGeom>
          <a:noFill/>
        </p:spPr>
        <p:txBody>
          <a:bodyPr wrap="none" rtlCol="0">
            <a:spAutoFit/>
          </a:bodyPr>
          <a:lstStyle/>
          <a:p>
            <a:r>
              <a:rPr lang="en-US" sz="4000" dirty="0">
                <a:solidFill>
                  <a:schemeClr val="accent4">
                    <a:lumMod val="20000"/>
                    <a:lumOff val="80000"/>
                  </a:schemeClr>
                </a:solidFill>
              </a:rPr>
              <a:t>What happens then? </a:t>
            </a:r>
          </a:p>
        </p:txBody>
      </p:sp>
      <p:sp>
        <p:nvSpPr>
          <p:cNvPr id="8" name="TextBox 7">
            <a:extLst>
              <a:ext uri="{FF2B5EF4-FFF2-40B4-BE49-F238E27FC236}">
                <a16:creationId xmlns:a16="http://schemas.microsoft.com/office/drawing/2014/main" id="{54D77DAA-7FB8-8C36-16BA-BF7F779954B2}"/>
              </a:ext>
            </a:extLst>
          </p:cNvPr>
          <p:cNvSpPr txBox="1"/>
          <p:nvPr/>
        </p:nvSpPr>
        <p:spPr>
          <a:xfrm>
            <a:off x="2413590" y="1163030"/>
            <a:ext cx="9118476" cy="4832092"/>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chemeClr val="bg1"/>
                </a:solidFill>
              </a:rPr>
              <a:t>Survey results will be integrated with additional information, such as potential threats to aquifers, streams and lake waters </a:t>
            </a:r>
          </a:p>
          <a:p>
            <a:endParaRPr lang="en-US" sz="2200" dirty="0">
              <a:solidFill>
                <a:schemeClr val="bg1"/>
              </a:solidFill>
            </a:endParaRPr>
          </a:p>
          <a:p>
            <a:pPr marL="285750" indent="-285750">
              <a:buFont typeface="Arial" panose="020B0604020202020204" pitchFamily="34" charset="0"/>
              <a:buChar char="•"/>
            </a:pPr>
            <a:r>
              <a:rPr lang="en-US" sz="2200" dirty="0">
                <a:solidFill>
                  <a:schemeClr val="bg1"/>
                </a:solidFill>
              </a:rPr>
              <a:t>Survey results will be compared with 2009 Ulysses Water Survey </a:t>
            </a:r>
          </a:p>
          <a:p>
            <a:pPr marL="285750" indent="-285750">
              <a:buFont typeface="Arial" panose="020B0604020202020204" pitchFamily="34" charset="0"/>
              <a:buChar char="•"/>
            </a:pPr>
            <a:endParaRPr lang="en-US" sz="2200" dirty="0">
              <a:solidFill>
                <a:schemeClr val="bg1"/>
              </a:solidFill>
            </a:endParaRPr>
          </a:p>
          <a:p>
            <a:pPr marL="285750" indent="-285750">
              <a:buFont typeface="Arial" panose="020B0604020202020204" pitchFamily="34" charset="0"/>
              <a:buChar char="•"/>
            </a:pPr>
            <a:r>
              <a:rPr lang="en-US" sz="2200" dirty="0">
                <a:solidFill>
                  <a:schemeClr val="bg1"/>
                </a:solidFill>
              </a:rPr>
              <a:t>A Source Water Protection Plan and  Generalized  Map of Sources and Threats will be drafted and reviewed by the Town Board</a:t>
            </a:r>
          </a:p>
          <a:p>
            <a:pPr marL="285750" indent="-285750">
              <a:buFont typeface="Arial" panose="020B0604020202020204" pitchFamily="34" charset="0"/>
              <a:buChar char="•"/>
            </a:pPr>
            <a:endParaRPr lang="en-US" sz="2200" dirty="0">
              <a:solidFill>
                <a:schemeClr val="bg1"/>
              </a:solidFill>
            </a:endParaRPr>
          </a:p>
          <a:p>
            <a:pPr marL="285750" indent="-285750">
              <a:buFont typeface="Arial" panose="020B0604020202020204" pitchFamily="34" charset="0"/>
              <a:buChar char="•"/>
            </a:pPr>
            <a:r>
              <a:rPr lang="en-US" sz="2200" dirty="0">
                <a:solidFill>
                  <a:schemeClr val="bg1"/>
                </a:solidFill>
              </a:rPr>
              <a:t>There will be mechanisms for public comment </a:t>
            </a:r>
          </a:p>
          <a:p>
            <a:r>
              <a:rPr lang="en-US" sz="2200" dirty="0">
                <a:solidFill>
                  <a:schemeClr val="bg1"/>
                </a:solidFill>
              </a:rPr>
              <a:t>	and input.</a:t>
            </a:r>
          </a:p>
          <a:p>
            <a:pPr marL="285750" indent="-285750">
              <a:buFont typeface="Arial" panose="020B0604020202020204" pitchFamily="34" charset="0"/>
              <a:buChar char="•"/>
            </a:pPr>
            <a:endParaRPr lang="en-US" sz="2200" dirty="0">
              <a:solidFill>
                <a:schemeClr val="bg1"/>
              </a:solidFill>
            </a:endParaRPr>
          </a:p>
          <a:p>
            <a:pPr marL="285750" indent="-285750">
              <a:buFont typeface="Arial" panose="020B0604020202020204" pitchFamily="34" charset="0"/>
              <a:buChar char="•"/>
            </a:pPr>
            <a:r>
              <a:rPr lang="en-US" sz="2200" dirty="0">
                <a:solidFill>
                  <a:schemeClr val="bg1"/>
                </a:solidFill>
              </a:rPr>
              <a:t>Once finalized and approved, a plan </a:t>
            </a:r>
          </a:p>
          <a:p>
            <a:r>
              <a:rPr lang="en-US" sz="2200" dirty="0">
                <a:solidFill>
                  <a:schemeClr val="bg1"/>
                </a:solidFill>
              </a:rPr>
              <a:t>	management team </a:t>
            </a:r>
          </a:p>
          <a:p>
            <a:r>
              <a:rPr lang="en-US" sz="2200" dirty="0">
                <a:solidFill>
                  <a:schemeClr val="bg1"/>
                </a:solidFill>
              </a:rPr>
              <a:t>	will oversee implementation.</a:t>
            </a:r>
          </a:p>
        </p:txBody>
      </p:sp>
      <p:pic>
        <p:nvPicPr>
          <p:cNvPr id="10" name="Picture 9" descr="Person washing vegetables on sink">
            <a:extLst>
              <a:ext uri="{FF2B5EF4-FFF2-40B4-BE49-F238E27FC236}">
                <a16:creationId xmlns:a16="http://schemas.microsoft.com/office/drawing/2014/main" id="{2C19E210-2350-9B44-D3A9-D33DE73AE5A1}"/>
              </a:ext>
            </a:extLst>
          </p:cNvPr>
          <p:cNvPicPr>
            <a:picLocks noChangeAspect="1"/>
          </p:cNvPicPr>
          <p:nvPr/>
        </p:nvPicPr>
        <p:blipFill rotWithShape="1">
          <a:blip r:embed="rId4">
            <a:extLst>
              <a:ext uri="{28A0092B-C50C-407E-A947-70E740481C1C}">
                <a14:useLocalDpi xmlns:a14="http://schemas.microsoft.com/office/drawing/2010/main" val="0"/>
              </a:ext>
            </a:extLst>
          </a:blip>
          <a:srcRect l="5835" t="9091" r="17464"/>
          <a:stretch/>
        </p:blipFill>
        <p:spPr>
          <a:xfrm flipH="1">
            <a:off x="8286750" y="3809403"/>
            <a:ext cx="3896008" cy="3048598"/>
          </a:xfrm>
          <a:prstGeom prst="snip1Rect">
            <a:avLst>
              <a:gd name="adj" fmla="val 28101"/>
            </a:avLst>
          </a:prstGeom>
        </p:spPr>
      </p:pic>
      <p:sp>
        <p:nvSpPr>
          <p:cNvPr id="2" name="TextBox 1">
            <a:extLst>
              <a:ext uri="{FF2B5EF4-FFF2-40B4-BE49-F238E27FC236}">
                <a16:creationId xmlns:a16="http://schemas.microsoft.com/office/drawing/2014/main" id="{1DAFB9D5-4A1B-BEB7-47F9-2BFBD4FCB012}"/>
              </a:ext>
            </a:extLst>
          </p:cNvPr>
          <p:cNvSpPr txBox="1"/>
          <p:nvPr/>
        </p:nvSpPr>
        <p:spPr>
          <a:xfrm>
            <a:off x="1480698" y="6457589"/>
            <a:ext cx="418704" cy="369332"/>
          </a:xfrm>
          <a:prstGeom prst="rect">
            <a:avLst/>
          </a:prstGeom>
          <a:noFill/>
        </p:spPr>
        <p:txBody>
          <a:bodyPr wrap="none" rtlCol="0">
            <a:spAutoFit/>
          </a:bodyPr>
          <a:lstStyle/>
          <a:p>
            <a:r>
              <a:rPr lang="en-US" dirty="0"/>
              <a:t>12</a:t>
            </a:r>
          </a:p>
        </p:txBody>
      </p:sp>
    </p:spTree>
    <p:extLst>
      <p:ext uri="{BB962C8B-B14F-4D97-AF65-F5344CB8AC3E}">
        <p14:creationId xmlns:p14="http://schemas.microsoft.com/office/powerpoint/2010/main" val="2629151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CB3F6B3-73E9-83D1-2F66-CA9CFDBCCE74}"/>
              </a:ext>
            </a:extLst>
          </p:cNvPr>
          <p:cNvGrpSpPr/>
          <p:nvPr/>
        </p:nvGrpSpPr>
        <p:grpSpPr>
          <a:xfrm>
            <a:off x="9241" y="0"/>
            <a:ext cx="1906530" cy="6858000"/>
            <a:chOff x="0" y="0"/>
            <a:chExt cx="2366682" cy="6858000"/>
          </a:xfrm>
        </p:grpSpPr>
        <p:pic>
          <p:nvPicPr>
            <p:cNvPr id="6" name="Picture 5" descr="A drop of water falling into a pool of water&#10;&#10;Description automatically generated with medium confidence">
              <a:extLst>
                <a:ext uri="{FF2B5EF4-FFF2-40B4-BE49-F238E27FC236}">
                  <a16:creationId xmlns:a16="http://schemas.microsoft.com/office/drawing/2014/main" id="{E0C8A159-65A7-0934-EA78-23653E9AA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3883"/>
              <a:ext cx="2353234" cy="1494117"/>
            </a:xfrm>
            <a:prstGeom prst="rect">
              <a:avLst/>
            </a:prstGeom>
          </p:spPr>
        </p:pic>
        <p:sp>
          <p:nvSpPr>
            <p:cNvPr id="7" name="Rectangle 6">
              <a:extLst>
                <a:ext uri="{FF2B5EF4-FFF2-40B4-BE49-F238E27FC236}">
                  <a16:creationId xmlns:a16="http://schemas.microsoft.com/office/drawing/2014/main" id="{236C4B69-CF89-1F22-D1EF-73B1AD487F1A}"/>
                </a:ext>
              </a:extLst>
            </p:cNvPr>
            <p:cNvSpPr/>
            <p:nvPr/>
          </p:nvSpPr>
          <p:spPr>
            <a:xfrm>
              <a:off x="0" y="0"/>
              <a:ext cx="2366682" cy="5392271"/>
            </a:xfrm>
            <a:prstGeom prst="rect">
              <a:avLst/>
            </a:prstGeom>
            <a:solidFill>
              <a:srgbClr val="AFE6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5BEE53EB-A4E9-4425-1EB4-7A264C6AB85D}"/>
              </a:ext>
            </a:extLst>
          </p:cNvPr>
          <p:cNvPicPr>
            <a:picLocks noChangeAspect="1"/>
          </p:cNvPicPr>
          <p:nvPr/>
        </p:nvPicPr>
        <p:blipFill>
          <a:blip r:embed="rId3"/>
          <a:stretch>
            <a:fillRect/>
          </a:stretch>
        </p:blipFill>
        <p:spPr>
          <a:xfrm>
            <a:off x="202734" y="243004"/>
            <a:ext cx="1508709" cy="1494117"/>
          </a:xfrm>
          <a:prstGeom prst="ellipse">
            <a:avLst/>
          </a:prstGeom>
        </p:spPr>
      </p:pic>
      <p:sp>
        <p:nvSpPr>
          <p:cNvPr id="2" name="TextBox 1">
            <a:extLst>
              <a:ext uri="{FF2B5EF4-FFF2-40B4-BE49-F238E27FC236}">
                <a16:creationId xmlns:a16="http://schemas.microsoft.com/office/drawing/2014/main" id="{410E48C0-9AA6-45BD-C99E-A7CAC60B520B}"/>
              </a:ext>
            </a:extLst>
          </p:cNvPr>
          <p:cNvSpPr txBox="1"/>
          <p:nvPr/>
        </p:nvSpPr>
        <p:spPr>
          <a:xfrm>
            <a:off x="2501309" y="1652255"/>
            <a:ext cx="8785034" cy="1446550"/>
          </a:xfrm>
          <a:prstGeom prst="rect">
            <a:avLst/>
          </a:prstGeom>
          <a:noFill/>
        </p:spPr>
        <p:txBody>
          <a:bodyPr wrap="none" rtlCol="0">
            <a:spAutoFit/>
          </a:bodyPr>
          <a:lstStyle/>
          <a:p>
            <a:pPr algn="ctr"/>
            <a:r>
              <a:rPr lang="en-US" sz="4400" dirty="0">
                <a:solidFill>
                  <a:schemeClr val="accent4">
                    <a:lumMod val="20000"/>
                    <a:lumOff val="80000"/>
                  </a:schemeClr>
                </a:solidFill>
              </a:rPr>
              <a:t>Thank you! </a:t>
            </a:r>
          </a:p>
          <a:p>
            <a:pPr algn="ctr"/>
            <a:r>
              <a:rPr lang="en-US" sz="4400" dirty="0">
                <a:solidFill>
                  <a:schemeClr val="accent4">
                    <a:lumMod val="20000"/>
                    <a:lumOff val="80000"/>
                  </a:schemeClr>
                </a:solidFill>
              </a:rPr>
              <a:t>It takes a Town to protect our future! </a:t>
            </a:r>
          </a:p>
        </p:txBody>
      </p:sp>
      <p:sp>
        <p:nvSpPr>
          <p:cNvPr id="4" name="TextBox 3">
            <a:extLst>
              <a:ext uri="{FF2B5EF4-FFF2-40B4-BE49-F238E27FC236}">
                <a16:creationId xmlns:a16="http://schemas.microsoft.com/office/drawing/2014/main" id="{0296A80C-B197-D51D-588D-69901D062D4D}"/>
              </a:ext>
            </a:extLst>
          </p:cNvPr>
          <p:cNvSpPr txBox="1"/>
          <p:nvPr/>
        </p:nvSpPr>
        <p:spPr>
          <a:xfrm>
            <a:off x="2403655" y="3824780"/>
            <a:ext cx="9238748" cy="1692771"/>
          </a:xfrm>
          <a:prstGeom prst="rect">
            <a:avLst/>
          </a:prstGeom>
          <a:noFill/>
        </p:spPr>
        <p:txBody>
          <a:bodyPr wrap="none" rtlCol="0">
            <a:spAutoFit/>
          </a:bodyPr>
          <a:lstStyle/>
          <a:p>
            <a:pPr algn="ctr"/>
            <a:r>
              <a:rPr lang="en-US" sz="2800" dirty="0">
                <a:solidFill>
                  <a:schemeClr val="bg1"/>
                </a:solidFill>
              </a:rPr>
              <a:t>For more information, </a:t>
            </a:r>
          </a:p>
          <a:p>
            <a:pPr algn="ctr"/>
            <a:r>
              <a:rPr lang="en-US" sz="2800" dirty="0">
                <a:solidFill>
                  <a:schemeClr val="bg1"/>
                </a:solidFill>
              </a:rPr>
              <a:t>check out the Ulysses Water Committee Website</a:t>
            </a:r>
          </a:p>
          <a:p>
            <a:pPr algn="ctr"/>
            <a:endParaRPr lang="en-US" sz="2800" dirty="0">
              <a:solidFill>
                <a:schemeClr val="bg1"/>
              </a:solidFill>
            </a:endParaRPr>
          </a:p>
          <a:p>
            <a:pPr algn="ctr"/>
            <a:r>
              <a:rPr lang="en-US" sz="2000" dirty="0">
                <a:solidFill>
                  <a:schemeClr val="bg1"/>
                </a:solidFill>
              </a:rPr>
              <a:t>https://www.townofulyssesny.gov/boards/wsppc-source-water-protection-committee/</a:t>
            </a:r>
          </a:p>
        </p:txBody>
      </p:sp>
      <p:sp>
        <p:nvSpPr>
          <p:cNvPr id="8" name="TextBox 7">
            <a:extLst>
              <a:ext uri="{FF2B5EF4-FFF2-40B4-BE49-F238E27FC236}">
                <a16:creationId xmlns:a16="http://schemas.microsoft.com/office/drawing/2014/main" id="{758779DA-76F1-B084-1844-56F1B49BC0F4}"/>
              </a:ext>
            </a:extLst>
          </p:cNvPr>
          <p:cNvSpPr txBox="1"/>
          <p:nvPr/>
        </p:nvSpPr>
        <p:spPr>
          <a:xfrm>
            <a:off x="1480698" y="6457589"/>
            <a:ext cx="418704" cy="369332"/>
          </a:xfrm>
          <a:prstGeom prst="rect">
            <a:avLst/>
          </a:prstGeom>
          <a:noFill/>
        </p:spPr>
        <p:txBody>
          <a:bodyPr wrap="none" rtlCol="0">
            <a:spAutoFit/>
          </a:bodyPr>
          <a:lstStyle/>
          <a:p>
            <a:r>
              <a:rPr lang="en-US" dirty="0"/>
              <a:t>13</a:t>
            </a:r>
          </a:p>
        </p:txBody>
      </p:sp>
    </p:spTree>
    <p:extLst>
      <p:ext uri="{BB962C8B-B14F-4D97-AF65-F5344CB8AC3E}">
        <p14:creationId xmlns:p14="http://schemas.microsoft.com/office/powerpoint/2010/main" val="451833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CB3F6B3-73E9-83D1-2F66-CA9CFDBCCE74}"/>
              </a:ext>
            </a:extLst>
          </p:cNvPr>
          <p:cNvGrpSpPr/>
          <p:nvPr/>
        </p:nvGrpSpPr>
        <p:grpSpPr>
          <a:xfrm>
            <a:off x="9241" y="0"/>
            <a:ext cx="1906530" cy="6858000"/>
            <a:chOff x="0" y="0"/>
            <a:chExt cx="2366682" cy="6858000"/>
          </a:xfrm>
        </p:grpSpPr>
        <p:pic>
          <p:nvPicPr>
            <p:cNvPr id="6" name="Picture 5" descr="A drop of water falling into a pool of water&#10;&#10;Description automatically generated with medium confidence">
              <a:extLst>
                <a:ext uri="{FF2B5EF4-FFF2-40B4-BE49-F238E27FC236}">
                  <a16:creationId xmlns:a16="http://schemas.microsoft.com/office/drawing/2014/main" id="{E0C8A159-65A7-0934-EA78-23653E9AA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3883"/>
              <a:ext cx="2353234" cy="1494117"/>
            </a:xfrm>
            <a:prstGeom prst="rect">
              <a:avLst/>
            </a:prstGeom>
          </p:spPr>
        </p:pic>
        <p:sp>
          <p:nvSpPr>
            <p:cNvPr id="7" name="Rectangle 6">
              <a:extLst>
                <a:ext uri="{FF2B5EF4-FFF2-40B4-BE49-F238E27FC236}">
                  <a16:creationId xmlns:a16="http://schemas.microsoft.com/office/drawing/2014/main" id="{236C4B69-CF89-1F22-D1EF-73B1AD487F1A}"/>
                </a:ext>
              </a:extLst>
            </p:cNvPr>
            <p:cNvSpPr/>
            <p:nvPr/>
          </p:nvSpPr>
          <p:spPr>
            <a:xfrm>
              <a:off x="0" y="0"/>
              <a:ext cx="2366682" cy="5392271"/>
            </a:xfrm>
            <a:prstGeom prst="rect">
              <a:avLst/>
            </a:prstGeom>
            <a:solidFill>
              <a:srgbClr val="AFE6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36E8D148-3FD1-AD8D-A323-0563718FF128}"/>
              </a:ext>
            </a:extLst>
          </p:cNvPr>
          <p:cNvPicPr>
            <a:picLocks noChangeAspect="1"/>
          </p:cNvPicPr>
          <p:nvPr/>
        </p:nvPicPr>
        <p:blipFill>
          <a:blip r:embed="rId3"/>
          <a:stretch>
            <a:fillRect/>
          </a:stretch>
        </p:blipFill>
        <p:spPr>
          <a:xfrm>
            <a:off x="202734" y="243004"/>
            <a:ext cx="1508709" cy="1494117"/>
          </a:xfrm>
          <a:prstGeom prst="ellipse">
            <a:avLst/>
          </a:prstGeom>
        </p:spPr>
      </p:pic>
      <p:sp>
        <p:nvSpPr>
          <p:cNvPr id="12" name="TextBox 11">
            <a:extLst>
              <a:ext uri="{FF2B5EF4-FFF2-40B4-BE49-F238E27FC236}">
                <a16:creationId xmlns:a16="http://schemas.microsoft.com/office/drawing/2014/main" id="{DC181102-DF46-8C9F-89A8-976D12BE9B16}"/>
              </a:ext>
            </a:extLst>
          </p:cNvPr>
          <p:cNvSpPr txBox="1"/>
          <p:nvPr/>
        </p:nvSpPr>
        <p:spPr>
          <a:xfrm>
            <a:off x="2807690" y="1556146"/>
            <a:ext cx="8525752" cy="3170099"/>
          </a:xfrm>
          <a:prstGeom prst="rect">
            <a:avLst/>
          </a:prstGeom>
          <a:noFill/>
        </p:spPr>
        <p:txBody>
          <a:bodyPr wrap="square" rtlCol="0">
            <a:spAutoFit/>
          </a:bodyPr>
          <a:lstStyle/>
          <a:p>
            <a:r>
              <a:rPr lang="en-US" sz="3200" b="1" dirty="0">
                <a:solidFill>
                  <a:schemeClr val="accent4">
                    <a:lumMod val="20000"/>
                    <a:lumOff val="80000"/>
                  </a:schemeClr>
                </a:solidFill>
              </a:rPr>
              <a:t>Vision </a:t>
            </a:r>
          </a:p>
          <a:p>
            <a:r>
              <a:rPr lang="en-US" sz="2800" dirty="0">
                <a:solidFill>
                  <a:schemeClr val="bg1"/>
                </a:solidFill>
              </a:rPr>
              <a:t>The Town of Ulysses commits to protecting the quantity and quality of drinking water resources used by its residents, businesses, and landowners by identifying and implementing effective protection measures, engaging community support, and pursuing resources to access adequate potable water. </a:t>
            </a:r>
          </a:p>
        </p:txBody>
      </p:sp>
      <p:sp>
        <p:nvSpPr>
          <p:cNvPr id="2" name="TextBox 1">
            <a:extLst>
              <a:ext uri="{FF2B5EF4-FFF2-40B4-BE49-F238E27FC236}">
                <a16:creationId xmlns:a16="http://schemas.microsoft.com/office/drawing/2014/main" id="{633F78D2-48B4-2655-06F2-C2748E64C0EC}"/>
              </a:ext>
            </a:extLst>
          </p:cNvPr>
          <p:cNvSpPr txBox="1"/>
          <p:nvPr/>
        </p:nvSpPr>
        <p:spPr>
          <a:xfrm>
            <a:off x="1560600" y="6457589"/>
            <a:ext cx="301686" cy="369332"/>
          </a:xfrm>
          <a:prstGeom prst="rect">
            <a:avLst/>
          </a:prstGeom>
          <a:noFill/>
        </p:spPr>
        <p:txBody>
          <a:bodyPr wrap="none" rtlCol="0">
            <a:spAutoFit/>
          </a:bodyPr>
          <a:lstStyle/>
          <a:p>
            <a:r>
              <a:rPr lang="en-US" dirty="0"/>
              <a:t>2</a:t>
            </a:r>
          </a:p>
        </p:txBody>
      </p:sp>
    </p:spTree>
    <p:extLst>
      <p:ext uri="{BB962C8B-B14F-4D97-AF65-F5344CB8AC3E}">
        <p14:creationId xmlns:p14="http://schemas.microsoft.com/office/powerpoint/2010/main" val="1863777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CB3F6B3-73E9-83D1-2F66-CA9CFDBCCE74}"/>
              </a:ext>
            </a:extLst>
          </p:cNvPr>
          <p:cNvGrpSpPr/>
          <p:nvPr/>
        </p:nvGrpSpPr>
        <p:grpSpPr>
          <a:xfrm>
            <a:off x="9241" y="0"/>
            <a:ext cx="1906530" cy="6858000"/>
            <a:chOff x="0" y="0"/>
            <a:chExt cx="2366682" cy="6858000"/>
          </a:xfrm>
        </p:grpSpPr>
        <p:pic>
          <p:nvPicPr>
            <p:cNvPr id="6" name="Picture 5" descr="A drop of water falling into a pool of water&#10;&#10;Description automatically generated with medium confidence">
              <a:extLst>
                <a:ext uri="{FF2B5EF4-FFF2-40B4-BE49-F238E27FC236}">
                  <a16:creationId xmlns:a16="http://schemas.microsoft.com/office/drawing/2014/main" id="{E0C8A159-65A7-0934-EA78-23653E9AA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3883"/>
              <a:ext cx="2353234" cy="1494117"/>
            </a:xfrm>
            <a:prstGeom prst="rect">
              <a:avLst/>
            </a:prstGeom>
          </p:spPr>
        </p:pic>
        <p:sp>
          <p:nvSpPr>
            <p:cNvPr id="7" name="Rectangle 6">
              <a:extLst>
                <a:ext uri="{FF2B5EF4-FFF2-40B4-BE49-F238E27FC236}">
                  <a16:creationId xmlns:a16="http://schemas.microsoft.com/office/drawing/2014/main" id="{236C4B69-CF89-1F22-D1EF-73B1AD487F1A}"/>
                </a:ext>
              </a:extLst>
            </p:cNvPr>
            <p:cNvSpPr/>
            <p:nvPr/>
          </p:nvSpPr>
          <p:spPr>
            <a:xfrm>
              <a:off x="0" y="0"/>
              <a:ext cx="2366682" cy="5392271"/>
            </a:xfrm>
            <a:prstGeom prst="rect">
              <a:avLst/>
            </a:prstGeom>
            <a:solidFill>
              <a:srgbClr val="AFE6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B4F16381-68A9-C99C-596D-20BFF63117B7}"/>
              </a:ext>
            </a:extLst>
          </p:cNvPr>
          <p:cNvSpPr txBox="1"/>
          <p:nvPr/>
        </p:nvSpPr>
        <p:spPr>
          <a:xfrm>
            <a:off x="4129438" y="636119"/>
            <a:ext cx="6096000" cy="707886"/>
          </a:xfrm>
          <a:prstGeom prst="rect">
            <a:avLst/>
          </a:prstGeom>
          <a:noFill/>
        </p:spPr>
        <p:txBody>
          <a:bodyPr wrap="square">
            <a:spAutoFit/>
          </a:bodyPr>
          <a:lstStyle/>
          <a:p>
            <a:r>
              <a:rPr lang="en-US" sz="4000" dirty="0">
                <a:solidFill>
                  <a:schemeClr val="accent4">
                    <a:lumMod val="20000"/>
                    <a:lumOff val="80000"/>
                  </a:schemeClr>
                </a:solidFill>
              </a:rPr>
              <a:t>Broad Committee Goals</a:t>
            </a:r>
          </a:p>
        </p:txBody>
      </p:sp>
      <p:sp>
        <p:nvSpPr>
          <p:cNvPr id="8" name="TextBox 7">
            <a:extLst>
              <a:ext uri="{FF2B5EF4-FFF2-40B4-BE49-F238E27FC236}">
                <a16:creationId xmlns:a16="http://schemas.microsoft.com/office/drawing/2014/main" id="{21147BFB-246C-DE87-F90F-31CC533B30A2}"/>
              </a:ext>
            </a:extLst>
          </p:cNvPr>
          <p:cNvSpPr txBox="1"/>
          <p:nvPr/>
        </p:nvSpPr>
        <p:spPr>
          <a:xfrm>
            <a:off x="2899624" y="1807907"/>
            <a:ext cx="8162852" cy="3108543"/>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schemeClr val="bg1"/>
                </a:solidFill>
              </a:rPr>
              <a:t>Develop a Drinking Water Source Protection Plan (DWSP2)  to balance the protection, use, and  sustainable development of drinking water supplies for the Town of Ulysses.</a:t>
            </a:r>
          </a:p>
          <a:p>
            <a:endParaRPr lang="en-US" sz="2800" dirty="0">
              <a:solidFill>
                <a:schemeClr val="bg1"/>
              </a:solidFill>
            </a:endParaRPr>
          </a:p>
          <a:p>
            <a:pPr marL="342900" indent="-342900">
              <a:buFont typeface="Arial" panose="020B0604020202020204" pitchFamily="34" charset="0"/>
              <a:buChar char="•"/>
            </a:pPr>
            <a:r>
              <a:rPr lang="en-US" sz="2800" dirty="0">
                <a:solidFill>
                  <a:schemeClr val="bg1"/>
                </a:solidFill>
              </a:rPr>
              <a:t>Engage town residents to gather relevant information concerning their water use and needs </a:t>
            </a:r>
          </a:p>
        </p:txBody>
      </p:sp>
      <p:pic>
        <p:nvPicPr>
          <p:cNvPr id="3" name="Picture 2">
            <a:extLst>
              <a:ext uri="{FF2B5EF4-FFF2-40B4-BE49-F238E27FC236}">
                <a16:creationId xmlns:a16="http://schemas.microsoft.com/office/drawing/2014/main" id="{36E8D148-3FD1-AD8D-A323-0563718FF128}"/>
              </a:ext>
            </a:extLst>
          </p:cNvPr>
          <p:cNvPicPr>
            <a:picLocks noChangeAspect="1"/>
          </p:cNvPicPr>
          <p:nvPr/>
        </p:nvPicPr>
        <p:blipFill>
          <a:blip r:embed="rId3"/>
          <a:stretch>
            <a:fillRect/>
          </a:stretch>
        </p:blipFill>
        <p:spPr>
          <a:xfrm>
            <a:off x="202734" y="243004"/>
            <a:ext cx="1508709" cy="1494117"/>
          </a:xfrm>
          <a:prstGeom prst="ellipse">
            <a:avLst/>
          </a:prstGeom>
        </p:spPr>
      </p:pic>
      <p:sp>
        <p:nvSpPr>
          <p:cNvPr id="9" name="TextBox 8">
            <a:extLst>
              <a:ext uri="{FF2B5EF4-FFF2-40B4-BE49-F238E27FC236}">
                <a16:creationId xmlns:a16="http://schemas.microsoft.com/office/drawing/2014/main" id="{C94FB99B-C808-2513-2DF5-CD4D97806817}"/>
              </a:ext>
            </a:extLst>
          </p:cNvPr>
          <p:cNvSpPr txBox="1"/>
          <p:nvPr/>
        </p:nvSpPr>
        <p:spPr>
          <a:xfrm>
            <a:off x="1569478" y="6466467"/>
            <a:ext cx="301686" cy="369332"/>
          </a:xfrm>
          <a:prstGeom prst="rect">
            <a:avLst/>
          </a:prstGeom>
          <a:noFill/>
        </p:spPr>
        <p:txBody>
          <a:bodyPr wrap="none" rtlCol="0">
            <a:spAutoFit/>
          </a:bodyPr>
          <a:lstStyle/>
          <a:p>
            <a:r>
              <a:rPr lang="en-US" dirty="0"/>
              <a:t>3</a:t>
            </a:r>
          </a:p>
        </p:txBody>
      </p:sp>
    </p:spTree>
    <p:extLst>
      <p:ext uri="{BB962C8B-B14F-4D97-AF65-F5344CB8AC3E}">
        <p14:creationId xmlns:p14="http://schemas.microsoft.com/office/powerpoint/2010/main" val="2320816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CB3F6B3-73E9-83D1-2F66-CA9CFDBCCE74}"/>
              </a:ext>
            </a:extLst>
          </p:cNvPr>
          <p:cNvGrpSpPr/>
          <p:nvPr/>
        </p:nvGrpSpPr>
        <p:grpSpPr>
          <a:xfrm>
            <a:off x="9241" y="0"/>
            <a:ext cx="1906530" cy="6858000"/>
            <a:chOff x="0" y="0"/>
            <a:chExt cx="2366682" cy="6858000"/>
          </a:xfrm>
        </p:grpSpPr>
        <p:pic>
          <p:nvPicPr>
            <p:cNvPr id="6" name="Picture 5" descr="A drop of water falling into a pool of water&#10;&#10;Description automatically generated with medium confidence">
              <a:extLst>
                <a:ext uri="{FF2B5EF4-FFF2-40B4-BE49-F238E27FC236}">
                  <a16:creationId xmlns:a16="http://schemas.microsoft.com/office/drawing/2014/main" id="{E0C8A159-65A7-0934-EA78-23653E9AA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3883"/>
              <a:ext cx="2353234" cy="1494117"/>
            </a:xfrm>
            <a:prstGeom prst="rect">
              <a:avLst/>
            </a:prstGeom>
          </p:spPr>
        </p:pic>
        <p:sp>
          <p:nvSpPr>
            <p:cNvPr id="7" name="Rectangle 6">
              <a:extLst>
                <a:ext uri="{FF2B5EF4-FFF2-40B4-BE49-F238E27FC236}">
                  <a16:creationId xmlns:a16="http://schemas.microsoft.com/office/drawing/2014/main" id="{236C4B69-CF89-1F22-D1EF-73B1AD487F1A}"/>
                </a:ext>
              </a:extLst>
            </p:cNvPr>
            <p:cNvSpPr/>
            <p:nvPr/>
          </p:nvSpPr>
          <p:spPr>
            <a:xfrm>
              <a:off x="0" y="0"/>
              <a:ext cx="2366682" cy="5392271"/>
            </a:xfrm>
            <a:prstGeom prst="rect">
              <a:avLst/>
            </a:prstGeom>
            <a:solidFill>
              <a:srgbClr val="AFE6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9E4DCB60-8716-E8BC-7B12-639FBA7F6FD0}"/>
              </a:ext>
            </a:extLst>
          </p:cNvPr>
          <p:cNvSpPr txBox="1"/>
          <p:nvPr/>
        </p:nvSpPr>
        <p:spPr>
          <a:xfrm>
            <a:off x="2259565" y="338588"/>
            <a:ext cx="9436173" cy="615553"/>
          </a:xfrm>
          <a:prstGeom prst="rect">
            <a:avLst/>
          </a:prstGeom>
          <a:noFill/>
        </p:spPr>
        <p:txBody>
          <a:bodyPr wrap="none" rtlCol="0">
            <a:spAutoFit/>
          </a:bodyPr>
          <a:lstStyle/>
          <a:p>
            <a:r>
              <a:rPr lang="en-US" sz="3400" dirty="0">
                <a:solidFill>
                  <a:schemeClr val="accent4">
                    <a:lumMod val="20000"/>
                    <a:lumOff val="80000"/>
                  </a:schemeClr>
                </a:solidFill>
              </a:rPr>
              <a:t>Importance of water protection in a changing world!</a:t>
            </a:r>
          </a:p>
        </p:txBody>
      </p:sp>
      <p:sp>
        <p:nvSpPr>
          <p:cNvPr id="3" name="TextBox 2">
            <a:extLst>
              <a:ext uri="{FF2B5EF4-FFF2-40B4-BE49-F238E27FC236}">
                <a16:creationId xmlns:a16="http://schemas.microsoft.com/office/drawing/2014/main" id="{81C7B1A5-3F85-2C95-8D03-C254E41C9948}"/>
              </a:ext>
            </a:extLst>
          </p:cNvPr>
          <p:cNvSpPr txBox="1"/>
          <p:nvPr/>
        </p:nvSpPr>
        <p:spPr>
          <a:xfrm>
            <a:off x="3229032" y="1152346"/>
            <a:ext cx="7510005" cy="584775"/>
          </a:xfrm>
          <a:prstGeom prst="rect">
            <a:avLst/>
          </a:prstGeom>
          <a:noFill/>
        </p:spPr>
        <p:txBody>
          <a:bodyPr wrap="none" rtlCol="0">
            <a:spAutoFit/>
          </a:bodyPr>
          <a:lstStyle/>
          <a:p>
            <a:r>
              <a:rPr lang="en-US" sz="3200" dirty="0">
                <a:solidFill>
                  <a:schemeClr val="bg1"/>
                </a:solidFill>
              </a:rPr>
              <a:t>Increasing water scarcity due to droughts … </a:t>
            </a:r>
          </a:p>
        </p:txBody>
      </p:sp>
      <p:pic>
        <p:nvPicPr>
          <p:cNvPr id="8" name="Picture 7">
            <a:extLst>
              <a:ext uri="{FF2B5EF4-FFF2-40B4-BE49-F238E27FC236}">
                <a16:creationId xmlns:a16="http://schemas.microsoft.com/office/drawing/2014/main" id="{8EB658F0-7F8E-A9FE-CC91-8790D9E7B2B1}"/>
              </a:ext>
            </a:extLst>
          </p:cNvPr>
          <p:cNvPicPr>
            <a:picLocks noChangeAspect="1"/>
          </p:cNvPicPr>
          <p:nvPr/>
        </p:nvPicPr>
        <p:blipFill>
          <a:blip r:embed="rId3"/>
          <a:stretch>
            <a:fillRect/>
          </a:stretch>
        </p:blipFill>
        <p:spPr>
          <a:xfrm>
            <a:off x="202734" y="243004"/>
            <a:ext cx="1508709" cy="1494117"/>
          </a:xfrm>
          <a:prstGeom prst="ellipse">
            <a:avLst/>
          </a:prstGeom>
        </p:spPr>
      </p:pic>
      <p:grpSp>
        <p:nvGrpSpPr>
          <p:cNvPr id="11" name="Group 10">
            <a:extLst>
              <a:ext uri="{FF2B5EF4-FFF2-40B4-BE49-F238E27FC236}">
                <a16:creationId xmlns:a16="http://schemas.microsoft.com/office/drawing/2014/main" id="{ECB87A8F-B66E-48C7-52F5-ECC0EDA48E8A}"/>
              </a:ext>
            </a:extLst>
          </p:cNvPr>
          <p:cNvGrpSpPr/>
          <p:nvPr/>
        </p:nvGrpSpPr>
        <p:grpSpPr>
          <a:xfrm>
            <a:off x="3047378" y="1747847"/>
            <a:ext cx="8220202" cy="4925846"/>
            <a:chOff x="3047378" y="1747847"/>
            <a:chExt cx="8220202" cy="4925846"/>
          </a:xfrm>
        </p:grpSpPr>
        <p:pic>
          <p:nvPicPr>
            <p:cNvPr id="14" name="Picture 13">
              <a:extLst>
                <a:ext uri="{FF2B5EF4-FFF2-40B4-BE49-F238E27FC236}">
                  <a16:creationId xmlns:a16="http://schemas.microsoft.com/office/drawing/2014/main" id="{01DDC9DD-DF21-C816-09E2-C697F2F765C9}"/>
                </a:ext>
              </a:extLst>
            </p:cNvPr>
            <p:cNvPicPr>
              <a:picLocks noChangeAspect="1"/>
            </p:cNvPicPr>
            <p:nvPr/>
          </p:nvPicPr>
          <p:blipFill>
            <a:blip r:embed="rId4"/>
            <a:stretch>
              <a:fillRect/>
            </a:stretch>
          </p:blipFill>
          <p:spPr>
            <a:xfrm>
              <a:off x="3047378" y="1747847"/>
              <a:ext cx="8220202" cy="4925846"/>
            </a:xfrm>
            <a:prstGeom prst="rect">
              <a:avLst/>
            </a:prstGeom>
          </p:spPr>
        </p:pic>
        <p:cxnSp>
          <p:nvCxnSpPr>
            <p:cNvPr id="10" name="Straight Arrow Connector 9">
              <a:extLst>
                <a:ext uri="{FF2B5EF4-FFF2-40B4-BE49-F238E27FC236}">
                  <a16:creationId xmlns:a16="http://schemas.microsoft.com/office/drawing/2014/main" id="{BCC5CE24-E774-004B-6E14-4E4C7084A516}"/>
                </a:ext>
              </a:extLst>
            </p:cNvPr>
            <p:cNvCxnSpPr/>
            <p:nvPr/>
          </p:nvCxnSpPr>
          <p:spPr>
            <a:xfrm>
              <a:off x="8467725" y="2695575"/>
              <a:ext cx="342900" cy="6381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09048203-80F5-849B-B3F6-420DDCB5FA7C}"/>
              </a:ext>
            </a:extLst>
          </p:cNvPr>
          <p:cNvSpPr txBox="1"/>
          <p:nvPr/>
        </p:nvSpPr>
        <p:spPr>
          <a:xfrm>
            <a:off x="1560600" y="6457589"/>
            <a:ext cx="301686" cy="369332"/>
          </a:xfrm>
          <a:prstGeom prst="rect">
            <a:avLst/>
          </a:prstGeom>
          <a:noFill/>
        </p:spPr>
        <p:txBody>
          <a:bodyPr wrap="none" rtlCol="0">
            <a:spAutoFit/>
          </a:bodyPr>
          <a:lstStyle/>
          <a:p>
            <a:r>
              <a:rPr lang="en-US" dirty="0"/>
              <a:t>4</a:t>
            </a:r>
          </a:p>
        </p:txBody>
      </p:sp>
    </p:spTree>
    <p:extLst>
      <p:ext uri="{BB962C8B-B14F-4D97-AF65-F5344CB8AC3E}">
        <p14:creationId xmlns:p14="http://schemas.microsoft.com/office/powerpoint/2010/main" val="1170866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CB3F6B3-73E9-83D1-2F66-CA9CFDBCCE74}"/>
              </a:ext>
            </a:extLst>
          </p:cNvPr>
          <p:cNvGrpSpPr/>
          <p:nvPr/>
        </p:nvGrpSpPr>
        <p:grpSpPr>
          <a:xfrm>
            <a:off x="9241" y="0"/>
            <a:ext cx="1906530" cy="6858000"/>
            <a:chOff x="0" y="0"/>
            <a:chExt cx="2366682" cy="6858000"/>
          </a:xfrm>
        </p:grpSpPr>
        <p:pic>
          <p:nvPicPr>
            <p:cNvPr id="6" name="Picture 5" descr="A drop of water falling into a pool of water&#10;&#10;Description automatically generated with medium confidence">
              <a:extLst>
                <a:ext uri="{FF2B5EF4-FFF2-40B4-BE49-F238E27FC236}">
                  <a16:creationId xmlns:a16="http://schemas.microsoft.com/office/drawing/2014/main" id="{E0C8A159-65A7-0934-EA78-23653E9AA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3883"/>
              <a:ext cx="2353234" cy="1494117"/>
            </a:xfrm>
            <a:prstGeom prst="rect">
              <a:avLst/>
            </a:prstGeom>
          </p:spPr>
        </p:pic>
        <p:sp>
          <p:nvSpPr>
            <p:cNvPr id="7" name="Rectangle 6">
              <a:extLst>
                <a:ext uri="{FF2B5EF4-FFF2-40B4-BE49-F238E27FC236}">
                  <a16:creationId xmlns:a16="http://schemas.microsoft.com/office/drawing/2014/main" id="{236C4B69-CF89-1F22-D1EF-73B1AD487F1A}"/>
                </a:ext>
              </a:extLst>
            </p:cNvPr>
            <p:cNvSpPr/>
            <p:nvPr/>
          </p:nvSpPr>
          <p:spPr>
            <a:xfrm>
              <a:off x="0" y="0"/>
              <a:ext cx="2366682" cy="5392271"/>
            </a:xfrm>
            <a:prstGeom prst="rect">
              <a:avLst/>
            </a:prstGeom>
            <a:solidFill>
              <a:srgbClr val="AFE6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222959F3-4771-D216-0BF6-40276FA867A8}"/>
              </a:ext>
            </a:extLst>
          </p:cNvPr>
          <p:cNvSpPr txBox="1"/>
          <p:nvPr/>
        </p:nvSpPr>
        <p:spPr>
          <a:xfrm>
            <a:off x="3530137" y="1147509"/>
            <a:ext cx="7596567" cy="584775"/>
          </a:xfrm>
          <a:prstGeom prst="rect">
            <a:avLst/>
          </a:prstGeom>
          <a:noFill/>
        </p:spPr>
        <p:txBody>
          <a:bodyPr wrap="none" rtlCol="0">
            <a:spAutoFit/>
          </a:bodyPr>
          <a:lstStyle/>
          <a:p>
            <a:r>
              <a:rPr lang="en-US" sz="3200" dirty="0">
                <a:solidFill>
                  <a:schemeClr val="bg1"/>
                </a:solidFill>
              </a:rPr>
              <a:t>… or through overuse and mis-management </a:t>
            </a:r>
          </a:p>
        </p:txBody>
      </p:sp>
      <p:pic>
        <p:nvPicPr>
          <p:cNvPr id="11" name="Picture 10">
            <a:extLst>
              <a:ext uri="{FF2B5EF4-FFF2-40B4-BE49-F238E27FC236}">
                <a16:creationId xmlns:a16="http://schemas.microsoft.com/office/drawing/2014/main" id="{523D2E15-9FB8-EFE6-43CC-739AFB81BEB6}"/>
              </a:ext>
            </a:extLst>
          </p:cNvPr>
          <p:cNvPicPr>
            <a:picLocks noChangeAspect="1"/>
          </p:cNvPicPr>
          <p:nvPr/>
        </p:nvPicPr>
        <p:blipFill>
          <a:blip r:embed="rId3"/>
          <a:stretch>
            <a:fillRect/>
          </a:stretch>
        </p:blipFill>
        <p:spPr>
          <a:xfrm>
            <a:off x="4031061" y="1732284"/>
            <a:ext cx="8151698" cy="5036657"/>
          </a:xfrm>
          <a:prstGeom prst="rect">
            <a:avLst/>
          </a:prstGeom>
        </p:spPr>
      </p:pic>
      <p:sp>
        <p:nvSpPr>
          <p:cNvPr id="12" name="TextBox 11">
            <a:extLst>
              <a:ext uri="{FF2B5EF4-FFF2-40B4-BE49-F238E27FC236}">
                <a16:creationId xmlns:a16="http://schemas.microsoft.com/office/drawing/2014/main" id="{BF9343A5-6ACF-98E8-9C43-782A671DB76F}"/>
              </a:ext>
            </a:extLst>
          </p:cNvPr>
          <p:cNvSpPr txBox="1"/>
          <p:nvPr/>
        </p:nvSpPr>
        <p:spPr>
          <a:xfrm>
            <a:off x="7638586" y="1969342"/>
            <a:ext cx="3921138" cy="369332"/>
          </a:xfrm>
          <a:prstGeom prst="rect">
            <a:avLst/>
          </a:prstGeom>
          <a:noFill/>
        </p:spPr>
        <p:txBody>
          <a:bodyPr wrap="none" rtlCol="0">
            <a:spAutoFit/>
          </a:bodyPr>
          <a:lstStyle/>
          <a:p>
            <a:r>
              <a:rPr lang="en-US" b="1" dirty="0">
                <a:solidFill>
                  <a:srgbClr val="FF0000"/>
                </a:solidFill>
              </a:rPr>
              <a:t>Aquifer depletion – NY Times Sept2023</a:t>
            </a:r>
          </a:p>
        </p:txBody>
      </p:sp>
      <p:sp>
        <p:nvSpPr>
          <p:cNvPr id="13" name="TextBox 12">
            <a:extLst>
              <a:ext uri="{FF2B5EF4-FFF2-40B4-BE49-F238E27FC236}">
                <a16:creationId xmlns:a16="http://schemas.microsoft.com/office/drawing/2014/main" id="{69F3F4F2-F120-1619-0598-9C191D73C75B}"/>
              </a:ext>
            </a:extLst>
          </p:cNvPr>
          <p:cNvSpPr txBox="1"/>
          <p:nvPr/>
        </p:nvSpPr>
        <p:spPr>
          <a:xfrm>
            <a:off x="2439541" y="312235"/>
            <a:ext cx="9436173" cy="615553"/>
          </a:xfrm>
          <a:prstGeom prst="rect">
            <a:avLst/>
          </a:prstGeom>
          <a:noFill/>
        </p:spPr>
        <p:txBody>
          <a:bodyPr wrap="none" rtlCol="0">
            <a:spAutoFit/>
          </a:bodyPr>
          <a:lstStyle/>
          <a:p>
            <a:r>
              <a:rPr lang="en-US" sz="3400" dirty="0">
                <a:solidFill>
                  <a:schemeClr val="accent4">
                    <a:lumMod val="20000"/>
                    <a:lumOff val="80000"/>
                  </a:schemeClr>
                </a:solidFill>
              </a:rPr>
              <a:t>Importance of water protection in a changing world!</a:t>
            </a:r>
          </a:p>
        </p:txBody>
      </p:sp>
      <p:pic>
        <p:nvPicPr>
          <p:cNvPr id="17" name="Picture 16">
            <a:extLst>
              <a:ext uri="{FF2B5EF4-FFF2-40B4-BE49-F238E27FC236}">
                <a16:creationId xmlns:a16="http://schemas.microsoft.com/office/drawing/2014/main" id="{70762702-EC04-E31A-201D-E29AB5DB8E39}"/>
              </a:ext>
            </a:extLst>
          </p:cNvPr>
          <p:cNvPicPr>
            <a:picLocks noChangeAspect="1"/>
          </p:cNvPicPr>
          <p:nvPr/>
        </p:nvPicPr>
        <p:blipFill>
          <a:blip r:embed="rId4"/>
          <a:stretch>
            <a:fillRect/>
          </a:stretch>
        </p:blipFill>
        <p:spPr>
          <a:xfrm>
            <a:off x="202734" y="243004"/>
            <a:ext cx="1508709" cy="1494117"/>
          </a:xfrm>
          <a:prstGeom prst="ellipse">
            <a:avLst/>
          </a:prstGeom>
        </p:spPr>
      </p:pic>
      <p:pic>
        <p:nvPicPr>
          <p:cNvPr id="3" name="Picture 2">
            <a:extLst>
              <a:ext uri="{FF2B5EF4-FFF2-40B4-BE49-F238E27FC236}">
                <a16:creationId xmlns:a16="http://schemas.microsoft.com/office/drawing/2014/main" id="{FC90FCDA-F779-4043-341A-C24099D140E6}"/>
              </a:ext>
            </a:extLst>
          </p:cNvPr>
          <p:cNvPicPr>
            <a:picLocks noChangeAspect="1"/>
          </p:cNvPicPr>
          <p:nvPr/>
        </p:nvPicPr>
        <p:blipFill>
          <a:blip r:embed="rId5"/>
          <a:stretch>
            <a:fillRect/>
          </a:stretch>
        </p:blipFill>
        <p:spPr>
          <a:xfrm>
            <a:off x="2069270" y="5690139"/>
            <a:ext cx="3676739" cy="1005008"/>
          </a:xfrm>
          <a:prstGeom prst="rect">
            <a:avLst/>
          </a:prstGeom>
        </p:spPr>
      </p:pic>
      <p:sp>
        <p:nvSpPr>
          <p:cNvPr id="4" name="TextBox 3">
            <a:extLst>
              <a:ext uri="{FF2B5EF4-FFF2-40B4-BE49-F238E27FC236}">
                <a16:creationId xmlns:a16="http://schemas.microsoft.com/office/drawing/2014/main" id="{70068E28-5C4E-CA84-360F-DA713AB37846}"/>
              </a:ext>
            </a:extLst>
          </p:cNvPr>
          <p:cNvSpPr txBox="1"/>
          <p:nvPr/>
        </p:nvSpPr>
        <p:spPr>
          <a:xfrm>
            <a:off x="1560600" y="6457589"/>
            <a:ext cx="301686" cy="369332"/>
          </a:xfrm>
          <a:prstGeom prst="rect">
            <a:avLst/>
          </a:prstGeom>
          <a:noFill/>
        </p:spPr>
        <p:txBody>
          <a:bodyPr wrap="none" rtlCol="0">
            <a:spAutoFit/>
          </a:bodyPr>
          <a:lstStyle/>
          <a:p>
            <a:r>
              <a:rPr lang="en-US" dirty="0"/>
              <a:t>5</a:t>
            </a:r>
          </a:p>
        </p:txBody>
      </p:sp>
    </p:spTree>
    <p:extLst>
      <p:ext uri="{BB962C8B-B14F-4D97-AF65-F5344CB8AC3E}">
        <p14:creationId xmlns:p14="http://schemas.microsoft.com/office/powerpoint/2010/main" val="482452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CB3F6B3-73E9-83D1-2F66-CA9CFDBCCE74}"/>
              </a:ext>
            </a:extLst>
          </p:cNvPr>
          <p:cNvGrpSpPr/>
          <p:nvPr/>
        </p:nvGrpSpPr>
        <p:grpSpPr>
          <a:xfrm>
            <a:off x="18119" y="8878"/>
            <a:ext cx="1906530" cy="6858000"/>
            <a:chOff x="0" y="0"/>
            <a:chExt cx="2366682" cy="6858000"/>
          </a:xfrm>
        </p:grpSpPr>
        <p:pic>
          <p:nvPicPr>
            <p:cNvPr id="6" name="Picture 5" descr="A drop of water falling into a pool of water&#10;&#10;Description automatically generated with medium confidence">
              <a:extLst>
                <a:ext uri="{FF2B5EF4-FFF2-40B4-BE49-F238E27FC236}">
                  <a16:creationId xmlns:a16="http://schemas.microsoft.com/office/drawing/2014/main" id="{E0C8A159-65A7-0934-EA78-23653E9AA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3883"/>
              <a:ext cx="2353234" cy="1494117"/>
            </a:xfrm>
            <a:prstGeom prst="rect">
              <a:avLst/>
            </a:prstGeom>
          </p:spPr>
        </p:pic>
        <p:sp>
          <p:nvSpPr>
            <p:cNvPr id="7" name="Rectangle 6">
              <a:extLst>
                <a:ext uri="{FF2B5EF4-FFF2-40B4-BE49-F238E27FC236}">
                  <a16:creationId xmlns:a16="http://schemas.microsoft.com/office/drawing/2014/main" id="{236C4B69-CF89-1F22-D1EF-73B1AD487F1A}"/>
                </a:ext>
              </a:extLst>
            </p:cNvPr>
            <p:cNvSpPr/>
            <p:nvPr/>
          </p:nvSpPr>
          <p:spPr>
            <a:xfrm>
              <a:off x="0" y="0"/>
              <a:ext cx="2366682" cy="5392271"/>
            </a:xfrm>
            <a:prstGeom prst="rect">
              <a:avLst/>
            </a:prstGeom>
            <a:solidFill>
              <a:srgbClr val="AFE6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BB001F1-CDB1-6716-1F9B-84E2451F6CD5}"/>
              </a:ext>
            </a:extLst>
          </p:cNvPr>
          <p:cNvGrpSpPr/>
          <p:nvPr/>
        </p:nvGrpSpPr>
        <p:grpSpPr>
          <a:xfrm>
            <a:off x="8842916" y="1465728"/>
            <a:ext cx="3374889" cy="5392271"/>
            <a:chOff x="8269440" y="0"/>
            <a:chExt cx="3948366" cy="6858000"/>
          </a:xfrm>
        </p:grpSpPr>
        <p:pic>
          <p:nvPicPr>
            <p:cNvPr id="8" name="Picture 7">
              <a:extLst>
                <a:ext uri="{FF2B5EF4-FFF2-40B4-BE49-F238E27FC236}">
                  <a16:creationId xmlns:a16="http://schemas.microsoft.com/office/drawing/2014/main" id="{C0B610C4-D23A-2558-7035-055BDB40B918}"/>
                </a:ext>
              </a:extLst>
            </p:cNvPr>
            <p:cNvPicPr>
              <a:picLocks noChangeAspect="1"/>
            </p:cNvPicPr>
            <p:nvPr/>
          </p:nvPicPr>
          <p:blipFill>
            <a:blip r:embed="rId3"/>
            <a:stretch>
              <a:fillRect/>
            </a:stretch>
          </p:blipFill>
          <p:spPr>
            <a:xfrm>
              <a:off x="8269440" y="510040"/>
              <a:ext cx="3922560" cy="6347960"/>
            </a:xfrm>
            <a:prstGeom prst="rect">
              <a:avLst/>
            </a:prstGeom>
          </p:spPr>
        </p:pic>
        <p:pic>
          <p:nvPicPr>
            <p:cNvPr id="9" name="Picture 8">
              <a:extLst>
                <a:ext uri="{FF2B5EF4-FFF2-40B4-BE49-F238E27FC236}">
                  <a16:creationId xmlns:a16="http://schemas.microsoft.com/office/drawing/2014/main" id="{EAC88667-D27A-D3BD-26E5-DD8DE4E69B49}"/>
                </a:ext>
              </a:extLst>
            </p:cNvPr>
            <p:cNvPicPr>
              <a:picLocks noChangeAspect="1"/>
            </p:cNvPicPr>
            <p:nvPr/>
          </p:nvPicPr>
          <p:blipFill>
            <a:blip r:embed="rId4"/>
            <a:stretch>
              <a:fillRect/>
            </a:stretch>
          </p:blipFill>
          <p:spPr>
            <a:xfrm>
              <a:off x="8269440" y="0"/>
              <a:ext cx="3948366" cy="672353"/>
            </a:xfrm>
            <a:prstGeom prst="rect">
              <a:avLst/>
            </a:prstGeom>
          </p:spPr>
        </p:pic>
      </p:grpSp>
      <p:pic>
        <p:nvPicPr>
          <p:cNvPr id="10" name="Picture 9">
            <a:extLst>
              <a:ext uri="{FF2B5EF4-FFF2-40B4-BE49-F238E27FC236}">
                <a16:creationId xmlns:a16="http://schemas.microsoft.com/office/drawing/2014/main" id="{7958C60A-D486-819D-48A8-2F00A05CC5CD}"/>
              </a:ext>
            </a:extLst>
          </p:cNvPr>
          <p:cNvPicPr>
            <a:picLocks noChangeAspect="1"/>
          </p:cNvPicPr>
          <p:nvPr/>
        </p:nvPicPr>
        <p:blipFill>
          <a:blip r:embed="rId5"/>
          <a:stretch>
            <a:fillRect/>
          </a:stretch>
        </p:blipFill>
        <p:spPr>
          <a:xfrm>
            <a:off x="1915771" y="2958734"/>
            <a:ext cx="6290296" cy="3915456"/>
          </a:xfrm>
          <a:prstGeom prst="rect">
            <a:avLst/>
          </a:prstGeom>
        </p:spPr>
      </p:pic>
      <p:sp>
        <p:nvSpPr>
          <p:cNvPr id="11" name="TextBox 10">
            <a:extLst>
              <a:ext uri="{FF2B5EF4-FFF2-40B4-BE49-F238E27FC236}">
                <a16:creationId xmlns:a16="http://schemas.microsoft.com/office/drawing/2014/main" id="{3E58BDF5-65CA-0230-F584-AE18E357C956}"/>
              </a:ext>
            </a:extLst>
          </p:cNvPr>
          <p:cNvSpPr txBox="1"/>
          <p:nvPr/>
        </p:nvSpPr>
        <p:spPr>
          <a:xfrm>
            <a:off x="2348292" y="1238014"/>
            <a:ext cx="6106159" cy="954107"/>
          </a:xfrm>
          <a:prstGeom prst="rect">
            <a:avLst/>
          </a:prstGeom>
          <a:noFill/>
        </p:spPr>
        <p:txBody>
          <a:bodyPr wrap="none" rtlCol="0">
            <a:spAutoFit/>
          </a:bodyPr>
          <a:lstStyle/>
          <a:p>
            <a:r>
              <a:rPr lang="en-US" sz="2800" dirty="0">
                <a:solidFill>
                  <a:schemeClr val="bg1"/>
                </a:solidFill>
                <a:latin typeface="Arial" panose="020B0604020202020204" pitchFamily="34" charset="0"/>
                <a:cs typeface="Arial" panose="020B0604020202020204" pitchFamily="34" charset="0"/>
              </a:rPr>
              <a:t>Increasing frequency and magnitude </a:t>
            </a:r>
          </a:p>
          <a:p>
            <a:r>
              <a:rPr lang="en-US" sz="2800" dirty="0">
                <a:solidFill>
                  <a:schemeClr val="bg1"/>
                </a:solidFill>
                <a:latin typeface="Arial" panose="020B0604020202020204" pitchFamily="34" charset="0"/>
                <a:cs typeface="Arial" panose="020B0604020202020204" pitchFamily="34" charset="0"/>
              </a:rPr>
              <a:t>of torrential storms </a:t>
            </a:r>
          </a:p>
        </p:txBody>
      </p:sp>
      <p:sp>
        <p:nvSpPr>
          <p:cNvPr id="12" name="TextBox 11">
            <a:extLst>
              <a:ext uri="{FF2B5EF4-FFF2-40B4-BE49-F238E27FC236}">
                <a16:creationId xmlns:a16="http://schemas.microsoft.com/office/drawing/2014/main" id="{2497D079-214C-1BA0-72B7-51B0F91C5809}"/>
              </a:ext>
            </a:extLst>
          </p:cNvPr>
          <p:cNvSpPr txBox="1"/>
          <p:nvPr/>
        </p:nvSpPr>
        <p:spPr>
          <a:xfrm>
            <a:off x="1924536" y="2562631"/>
            <a:ext cx="4012896" cy="338554"/>
          </a:xfrm>
          <a:prstGeom prst="rect">
            <a:avLst/>
          </a:prstGeom>
          <a:noFill/>
        </p:spPr>
        <p:txBody>
          <a:bodyPr wrap="square" rtlCol="0">
            <a:spAutoFit/>
          </a:bodyPr>
          <a:lstStyle/>
          <a:p>
            <a:r>
              <a:rPr lang="en-US" sz="1600" dirty="0">
                <a:solidFill>
                  <a:schemeClr val="bg1"/>
                </a:solidFill>
                <a:latin typeface="Calibri" panose="020F0502020204030204" pitchFamily="34" charset="0"/>
                <a:cs typeface="Calibri" panose="020F0502020204030204" pitchFamily="34" charset="0"/>
              </a:rPr>
              <a:t>July 10, 2023    Montpelier, VT   -  12 in rain </a:t>
            </a:r>
          </a:p>
        </p:txBody>
      </p:sp>
      <p:sp>
        <p:nvSpPr>
          <p:cNvPr id="13" name="TextBox 12">
            <a:extLst>
              <a:ext uri="{FF2B5EF4-FFF2-40B4-BE49-F238E27FC236}">
                <a16:creationId xmlns:a16="http://schemas.microsoft.com/office/drawing/2014/main" id="{DBCD608F-2A2F-2721-8DA7-4C75C6417354}"/>
              </a:ext>
            </a:extLst>
          </p:cNvPr>
          <p:cNvSpPr txBox="1"/>
          <p:nvPr/>
        </p:nvSpPr>
        <p:spPr>
          <a:xfrm>
            <a:off x="5826785" y="2003012"/>
            <a:ext cx="2893712" cy="830997"/>
          </a:xfrm>
          <a:prstGeom prst="rect">
            <a:avLst/>
          </a:prstGeom>
          <a:noFill/>
        </p:spPr>
        <p:txBody>
          <a:bodyPr wrap="square" rtlCol="0">
            <a:spAutoFit/>
          </a:bodyPr>
          <a:lstStyle/>
          <a:p>
            <a:pPr algn="r"/>
            <a:r>
              <a:rPr lang="en-US" sz="1600" dirty="0">
                <a:solidFill>
                  <a:schemeClr val="bg1"/>
                </a:solidFill>
                <a:latin typeface="Calibri" panose="020F0502020204030204" pitchFamily="34" charset="0"/>
                <a:cs typeface="Calibri" panose="020F0502020204030204" pitchFamily="34" charset="0"/>
              </a:rPr>
              <a:t>September 11, 2023 </a:t>
            </a:r>
          </a:p>
          <a:p>
            <a:pPr algn="r"/>
            <a:r>
              <a:rPr lang="en-US" sz="1600" dirty="0">
                <a:solidFill>
                  <a:schemeClr val="bg1"/>
                </a:solidFill>
                <a:latin typeface="Calibri" panose="020F0502020204030204" pitchFamily="34" charset="0"/>
                <a:cs typeface="Calibri" panose="020F0502020204030204" pitchFamily="34" charset="0"/>
              </a:rPr>
              <a:t>Leominster, MA</a:t>
            </a:r>
          </a:p>
          <a:p>
            <a:pPr algn="r"/>
            <a:r>
              <a:rPr lang="en-US" sz="1600" dirty="0">
                <a:solidFill>
                  <a:schemeClr val="bg1"/>
                </a:solidFill>
                <a:latin typeface="Calibri" panose="020F0502020204030204" pitchFamily="34" charset="0"/>
                <a:cs typeface="Calibri" panose="020F0502020204030204" pitchFamily="34" charset="0"/>
              </a:rPr>
              <a:t>11 in rain </a:t>
            </a:r>
          </a:p>
        </p:txBody>
      </p:sp>
      <p:sp>
        <p:nvSpPr>
          <p:cNvPr id="15" name="TextBox 14">
            <a:extLst>
              <a:ext uri="{FF2B5EF4-FFF2-40B4-BE49-F238E27FC236}">
                <a16:creationId xmlns:a16="http://schemas.microsoft.com/office/drawing/2014/main" id="{58C22058-F401-9163-C46F-8FAB25A298A1}"/>
              </a:ext>
            </a:extLst>
          </p:cNvPr>
          <p:cNvSpPr txBox="1"/>
          <p:nvPr/>
        </p:nvSpPr>
        <p:spPr>
          <a:xfrm>
            <a:off x="2428389" y="328830"/>
            <a:ext cx="9436173" cy="615553"/>
          </a:xfrm>
          <a:prstGeom prst="rect">
            <a:avLst/>
          </a:prstGeom>
          <a:noFill/>
        </p:spPr>
        <p:txBody>
          <a:bodyPr wrap="none" rtlCol="0">
            <a:spAutoFit/>
          </a:bodyPr>
          <a:lstStyle/>
          <a:p>
            <a:r>
              <a:rPr lang="en-US" sz="3400" dirty="0">
                <a:solidFill>
                  <a:schemeClr val="accent4">
                    <a:lumMod val="20000"/>
                    <a:lumOff val="80000"/>
                  </a:schemeClr>
                </a:solidFill>
              </a:rPr>
              <a:t>Importance of water protection in a changing world!</a:t>
            </a:r>
          </a:p>
        </p:txBody>
      </p:sp>
      <p:pic>
        <p:nvPicPr>
          <p:cNvPr id="16" name="Picture 15">
            <a:extLst>
              <a:ext uri="{FF2B5EF4-FFF2-40B4-BE49-F238E27FC236}">
                <a16:creationId xmlns:a16="http://schemas.microsoft.com/office/drawing/2014/main" id="{E8E1B115-C6F1-0E49-A002-EC1BBB3D2AE7}"/>
              </a:ext>
            </a:extLst>
          </p:cNvPr>
          <p:cNvPicPr>
            <a:picLocks noChangeAspect="1"/>
          </p:cNvPicPr>
          <p:nvPr/>
        </p:nvPicPr>
        <p:blipFill>
          <a:blip r:embed="rId6"/>
          <a:stretch>
            <a:fillRect/>
          </a:stretch>
        </p:blipFill>
        <p:spPr>
          <a:xfrm>
            <a:off x="202734" y="243004"/>
            <a:ext cx="1508709" cy="1494117"/>
          </a:xfrm>
          <a:prstGeom prst="ellipse">
            <a:avLst/>
          </a:prstGeom>
        </p:spPr>
      </p:pic>
      <p:sp>
        <p:nvSpPr>
          <p:cNvPr id="2" name="TextBox 1">
            <a:extLst>
              <a:ext uri="{FF2B5EF4-FFF2-40B4-BE49-F238E27FC236}">
                <a16:creationId xmlns:a16="http://schemas.microsoft.com/office/drawing/2014/main" id="{5DD168A0-5ABC-80BB-8033-57ED0AB971CC}"/>
              </a:ext>
            </a:extLst>
          </p:cNvPr>
          <p:cNvSpPr txBox="1"/>
          <p:nvPr/>
        </p:nvSpPr>
        <p:spPr>
          <a:xfrm>
            <a:off x="1560600" y="6457589"/>
            <a:ext cx="301686" cy="369332"/>
          </a:xfrm>
          <a:prstGeom prst="rect">
            <a:avLst/>
          </a:prstGeom>
          <a:noFill/>
        </p:spPr>
        <p:txBody>
          <a:bodyPr wrap="none" rtlCol="0">
            <a:spAutoFit/>
          </a:bodyPr>
          <a:lstStyle/>
          <a:p>
            <a:r>
              <a:rPr lang="en-US" dirty="0"/>
              <a:t>6</a:t>
            </a:r>
          </a:p>
        </p:txBody>
      </p:sp>
    </p:spTree>
    <p:extLst>
      <p:ext uri="{BB962C8B-B14F-4D97-AF65-F5344CB8AC3E}">
        <p14:creationId xmlns:p14="http://schemas.microsoft.com/office/powerpoint/2010/main" val="1364557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CB3F6B3-73E9-83D1-2F66-CA9CFDBCCE74}"/>
              </a:ext>
            </a:extLst>
          </p:cNvPr>
          <p:cNvGrpSpPr/>
          <p:nvPr/>
        </p:nvGrpSpPr>
        <p:grpSpPr>
          <a:xfrm>
            <a:off x="9241" y="0"/>
            <a:ext cx="1906530" cy="6858000"/>
            <a:chOff x="0" y="0"/>
            <a:chExt cx="2366682" cy="6858000"/>
          </a:xfrm>
        </p:grpSpPr>
        <p:pic>
          <p:nvPicPr>
            <p:cNvPr id="6" name="Picture 5" descr="A drop of water falling into a pool of water&#10;&#10;Description automatically generated with medium confidence">
              <a:extLst>
                <a:ext uri="{FF2B5EF4-FFF2-40B4-BE49-F238E27FC236}">
                  <a16:creationId xmlns:a16="http://schemas.microsoft.com/office/drawing/2014/main" id="{E0C8A159-65A7-0934-EA78-23653E9AA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3883"/>
              <a:ext cx="2353234" cy="1494117"/>
            </a:xfrm>
            <a:prstGeom prst="rect">
              <a:avLst/>
            </a:prstGeom>
          </p:spPr>
        </p:pic>
        <p:sp>
          <p:nvSpPr>
            <p:cNvPr id="7" name="Rectangle 6">
              <a:extLst>
                <a:ext uri="{FF2B5EF4-FFF2-40B4-BE49-F238E27FC236}">
                  <a16:creationId xmlns:a16="http://schemas.microsoft.com/office/drawing/2014/main" id="{236C4B69-CF89-1F22-D1EF-73B1AD487F1A}"/>
                </a:ext>
              </a:extLst>
            </p:cNvPr>
            <p:cNvSpPr/>
            <p:nvPr/>
          </p:nvSpPr>
          <p:spPr>
            <a:xfrm>
              <a:off x="0" y="0"/>
              <a:ext cx="2366682" cy="5392271"/>
            </a:xfrm>
            <a:prstGeom prst="rect">
              <a:avLst/>
            </a:prstGeom>
            <a:solidFill>
              <a:srgbClr val="AFE6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2CC230FA-C773-E736-DF5E-517B83812094}"/>
              </a:ext>
            </a:extLst>
          </p:cNvPr>
          <p:cNvPicPr>
            <a:picLocks noChangeAspect="1"/>
          </p:cNvPicPr>
          <p:nvPr/>
        </p:nvPicPr>
        <p:blipFill rotWithShape="1">
          <a:blip r:embed="rId3"/>
          <a:srcRect l="1155" t="2926" r="2189" b="4321"/>
          <a:stretch/>
        </p:blipFill>
        <p:spPr>
          <a:xfrm>
            <a:off x="6332346" y="2429159"/>
            <a:ext cx="5665747" cy="3681782"/>
          </a:xfrm>
          <a:prstGeom prst="rect">
            <a:avLst/>
          </a:prstGeom>
          <a:ln w="19050">
            <a:solidFill>
              <a:srgbClr val="CDA975"/>
            </a:solidFill>
          </a:ln>
        </p:spPr>
      </p:pic>
      <p:sp>
        <p:nvSpPr>
          <p:cNvPr id="8" name="TextBox 7">
            <a:extLst>
              <a:ext uri="{FF2B5EF4-FFF2-40B4-BE49-F238E27FC236}">
                <a16:creationId xmlns:a16="http://schemas.microsoft.com/office/drawing/2014/main" id="{ADA425DE-00FF-9E31-3E94-FFAD86A7D1BB}"/>
              </a:ext>
            </a:extLst>
          </p:cNvPr>
          <p:cNvSpPr txBox="1"/>
          <p:nvPr/>
        </p:nvSpPr>
        <p:spPr>
          <a:xfrm rot="16200000">
            <a:off x="11275716" y="5425765"/>
            <a:ext cx="1075423" cy="369332"/>
          </a:xfrm>
          <a:prstGeom prst="rect">
            <a:avLst/>
          </a:prstGeom>
          <a:noFill/>
        </p:spPr>
        <p:txBody>
          <a:bodyPr wrap="none" rtlCol="0">
            <a:spAutoFit/>
          </a:bodyPr>
          <a:lstStyle/>
          <a:p>
            <a:r>
              <a:rPr lang="en-US" dirty="0">
                <a:solidFill>
                  <a:schemeClr val="bg1"/>
                </a:solidFill>
                <a:latin typeface="Calibri" panose="020F0502020204030204" pitchFamily="34" charset="0"/>
                <a:cs typeface="Calibri" panose="020F0502020204030204" pitchFamily="34" charset="0"/>
              </a:rPr>
              <a:t>Bill Hecht</a:t>
            </a:r>
          </a:p>
        </p:txBody>
      </p:sp>
      <p:pic>
        <p:nvPicPr>
          <p:cNvPr id="9" name="Picture 8">
            <a:extLst>
              <a:ext uri="{FF2B5EF4-FFF2-40B4-BE49-F238E27FC236}">
                <a16:creationId xmlns:a16="http://schemas.microsoft.com/office/drawing/2014/main" id="{3B963D9A-2949-FBE7-3FB7-12195ECF2A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8883" y="1849397"/>
            <a:ext cx="3762639" cy="2421520"/>
          </a:xfrm>
          <a:prstGeom prst="rect">
            <a:avLst/>
          </a:prstGeom>
          <a:ln>
            <a:solidFill>
              <a:schemeClr val="accent4">
                <a:lumMod val="75000"/>
              </a:schemeClr>
            </a:solidFill>
          </a:ln>
        </p:spPr>
      </p:pic>
      <p:sp>
        <p:nvSpPr>
          <p:cNvPr id="10" name="TextBox 9">
            <a:extLst>
              <a:ext uri="{FF2B5EF4-FFF2-40B4-BE49-F238E27FC236}">
                <a16:creationId xmlns:a16="http://schemas.microsoft.com/office/drawing/2014/main" id="{B5B20679-F4C1-C611-A35E-54F037BDCB9F}"/>
              </a:ext>
            </a:extLst>
          </p:cNvPr>
          <p:cNvSpPr txBox="1"/>
          <p:nvPr/>
        </p:nvSpPr>
        <p:spPr>
          <a:xfrm>
            <a:off x="3306675" y="1198512"/>
            <a:ext cx="8322086" cy="1077218"/>
          </a:xfrm>
          <a:prstGeom prst="rect">
            <a:avLst/>
          </a:prstGeom>
          <a:noFill/>
        </p:spPr>
        <p:txBody>
          <a:bodyPr wrap="none" rtlCol="0">
            <a:spAutoFit/>
          </a:bodyPr>
          <a:lstStyle/>
          <a:p>
            <a:r>
              <a:rPr lang="en-US" sz="3200" dirty="0">
                <a:solidFill>
                  <a:schemeClr val="bg1"/>
                </a:solidFill>
              </a:rPr>
              <a:t>Combined with poor land use management </a:t>
            </a:r>
          </a:p>
          <a:p>
            <a:r>
              <a:rPr lang="en-US" sz="3200" dirty="0">
                <a:solidFill>
                  <a:schemeClr val="bg1"/>
                </a:solidFill>
              </a:rPr>
              <a:t>					can lead to pollution </a:t>
            </a:r>
          </a:p>
        </p:txBody>
      </p:sp>
      <p:sp>
        <p:nvSpPr>
          <p:cNvPr id="11" name="TextBox 10">
            <a:extLst>
              <a:ext uri="{FF2B5EF4-FFF2-40B4-BE49-F238E27FC236}">
                <a16:creationId xmlns:a16="http://schemas.microsoft.com/office/drawing/2014/main" id="{18B2C7DD-4868-B6F1-586D-69979B9DB793}"/>
              </a:ext>
            </a:extLst>
          </p:cNvPr>
          <p:cNvSpPr txBox="1"/>
          <p:nvPr/>
        </p:nvSpPr>
        <p:spPr>
          <a:xfrm>
            <a:off x="2561920" y="401299"/>
            <a:ext cx="9436173" cy="615553"/>
          </a:xfrm>
          <a:prstGeom prst="rect">
            <a:avLst/>
          </a:prstGeom>
          <a:noFill/>
        </p:spPr>
        <p:txBody>
          <a:bodyPr wrap="none" rtlCol="0">
            <a:spAutoFit/>
          </a:bodyPr>
          <a:lstStyle/>
          <a:p>
            <a:r>
              <a:rPr lang="en-US" sz="3400" dirty="0">
                <a:solidFill>
                  <a:schemeClr val="accent4">
                    <a:lumMod val="20000"/>
                    <a:lumOff val="80000"/>
                  </a:schemeClr>
                </a:solidFill>
              </a:rPr>
              <a:t>Importance of water protection in a changing world!</a:t>
            </a:r>
          </a:p>
        </p:txBody>
      </p:sp>
      <p:pic>
        <p:nvPicPr>
          <p:cNvPr id="12" name="Picture 2">
            <a:extLst>
              <a:ext uri="{FF2B5EF4-FFF2-40B4-BE49-F238E27FC236}">
                <a16:creationId xmlns:a16="http://schemas.microsoft.com/office/drawing/2014/main" id="{029803D1-D52E-EF20-6861-496B9DE6C0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3746" y="4289306"/>
            <a:ext cx="3597767" cy="2393616"/>
          </a:xfrm>
          <a:prstGeom prst="rect">
            <a:avLst/>
          </a:prstGeom>
          <a:noFill/>
          <a:ln>
            <a:solidFill>
              <a:schemeClr val="accent4">
                <a:lumMod val="75000"/>
              </a:schemeClr>
            </a:solidFill>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EB13FAC-3B14-343C-E914-7291FC66BADD}"/>
              </a:ext>
            </a:extLst>
          </p:cNvPr>
          <p:cNvPicPr>
            <a:picLocks noChangeAspect="1"/>
          </p:cNvPicPr>
          <p:nvPr/>
        </p:nvPicPr>
        <p:blipFill>
          <a:blip r:embed="rId6"/>
          <a:stretch>
            <a:fillRect/>
          </a:stretch>
        </p:blipFill>
        <p:spPr>
          <a:xfrm>
            <a:off x="202734" y="243004"/>
            <a:ext cx="1508709" cy="1494117"/>
          </a:xfrm>
          <a:prstGeom prst="ellipse">
            <a:avLst/>
          </a:prstGeom>
        </p:spPr>
      </p:pic>
      <p:sp>
        <p:nvSpPr>
          <p:cNvPr id="2" name="TextBox 1">
            <a:extLst>
              <a:ext uri="{FF2B5EF4-FFF2-40B4-BE49-F238E27FC236}">
                <a16:creationId xmlns:a16="http://schemas.microsoft.com/office/drawing/2014/main" id="{844CA33C-BEC8-E3BB-0D95-1823D310B0CC}"/>
              </a:ext>
            </a:extLst>
          </p:cNvPr>
          <p:cNvSpPr txBox="1"/>
          <p:nvPr/>
        </p:nvSpPr>
        <p:spPr>
          <a:xfrm>
            <a:off x="1560600" y="6457589"/>
            <a:ext cx="301686" cy="369332"/>
          </a:xfrm>
          <a:prstGeom prst="rect">
            <a:avLst/>
          </a:prstGeom>
          <a:noFill/>
        </p:spPr>
        <p:txBody>
          <a:bodyPr wrap="none" rtlCol="0">
            <a:spAutoFit/>
          </a:bodyPr>
          <a:lstStyle/>
          <a:p>
            <a:r>
              <a:rPr lang="en-US" dirty="0"/>
              <a:t>7</a:t>
            </a:r>
          </a:p>
        </p:txBody>
      </p:sp>
    </p:spTree>
    <p:extLst>
      <p:ext uri="{BB962C8B-B14F-4D97-AF65-F5344CB8AC3E}">
        <p14:creationId xmlns:p14="http://schemas.microsoft.com/office/powerpoint/2010/main" val="2594238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CB3F6B3-73E9-83D1-2F66-CA9CFDBCCE74}"/>
              </a:ext>
            </a:extLst>
          </p:cNvPr>
          <p:cNvGrpSpPr/>
          <p:nvPr/>
        </p:nvGrpSpPr>
        <p:grpSpPr>
          <a:xfrm>
            <a:off x="9241" y="0"/>
            <a:ext cx="1906530" cy="6858000"/>
            <a:chOff x="0" y="0"/>
            <a:chExt cx="2366682" cy="6858000"/>
          </a:xfrm>
        </p:grpSpPr>
        <p:pic>
          <p:nvPicPr>
            <p:cNvPr id="6" name="Picture 5" descr="A drop of water falling into a pool of water&#10;&#10;Description automatically generated with medium confidence">
              <a:extLst>
                <a:ext uri="{FF2B5EF4-FFF2-40B4-BE49-F238E27FC236}">
                  <a16:creationId xmlns:a16="http://schemas.microsoft.com/office/drawing/2014/main" id="{E0C8A159-65A7-0934-EA78-23653E9AA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3883"/>
              <a:ext cx="2353234" cy="1494117"/>
            </a:xfrm>
            <a:prstGeom prst="rect">
              <a:avLst/>
            </a:prstGeom>
          </p:spPr>
        </p:pic>
        <p:sp>
          <p:nvSpPr>
            <p:cNvPr id="7" name="Rectangle 6">
              <a:extLst>
                <a:ext uri="{FF2B5EF4-FFF2-40B4-BE49-F238E27FC236}">
                  <a16:creationId xmlns:a16="http://schemas.microsoft.com/office/drawing/2014/main" id="{236C4B69-CF89-1F22-D1EF-73B1AD487F1A}"/>
                </a:ext>
              </a:extLst>
            </p:cNvPr>
            <p:cNvSpPr/>
            <p:nvPr/>
          </p:nvSpPr>
          <p:spPr>
            <a:xfrm>
              <a:off x="0" y="0"/>
              <a:ext cx="2366682" cy="5392271"/>
            </a:xfrm>
            <a:prstGeom prst="rect">
              <a:avLst/>
            </a:prstGeom>
            <a:solidFill>
              <a:srgbClr val="AFE6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8D7015BE-D83C-F0EC-0548-DE784E4C8D4B}"/>
              </a:ext>
            </a:extLst>
          </p:cNvPr>
          <p:cNvSpPr txBox="1"/>
          <p:nvPr/>
        </p:nvSpPr>
        <p:spPr>
          <a:xfrm>
            <a:off x="2366882" y="401491"/>
            <a:ext cx="9622383" cy="1255728"/>
          </a:xfrm>
          <a:prstGeom prst="rect">
            <a:avLst/>
          </a:prstGeom>
          <a:noFill/>
        </p:spPr>
        <p:txBody>
          <a:bodyPr wrap="square" rtlCol="0">
            <a:spAutoFit/>
          </a:bodyPr>
          <a:lstStyle/>
          <a:p>
            <a:pPr>
              <a:lnSpc>
                <a:spcPct val="90000"/>
              </a:lnSpc>
              <a:spcAft>
                <a:spcPts val="600"/>
              </a:spcAft>
            </a:pPr>
            <a:r>
              <a:rPr lang="en-US" altLang="en-US" sz="2800" dirty="0">
                <a:solidFill>
                  <a:schemeClr val="accent4">
                    <a:lumMod val="20000"/>
                    <a:lumOff val="80000"/>
                  </a:schemeClr>
                </a:solidFill>
                <a:effectLst>
                  <a:outerShdw blurRad="38100" dist="38100" dir="2700000" algn="tl">
                    <a:srgbClr val="000000">
                      <a:alpha val="43137"/>
                    </a:srgbClr>
                  </a:outerShdw>
                </a:effectLst>
              </a:rPr>
              <a:t>The Ulysses Water Committee has been charged by the Ulysses Town Board  to develop  a proactive plan for protecting our drinking water supplies.</a:t>
            </a:r>
          </a:p>
        </p:txBody>
      </p:sp>
      <p:sp>
        <p:nvSpPr>
          <p:cNvPr id="8" name="TextBox 7">
            <a:extLst>
              <a:ext uri="{FF2B5EF4-FFF2-40B4-BE49-F238E27FC236}">
                <a16:creationId xmlns:a16="http://schemas.microsoft.com/office/drawing/2014/main" id="{B5EF1E59-F8BF-B939-0510-17B6A33CF22D}"/>
              </a:ext>
            </a:extLst>
          </p:cNvPr>
          <p:cNvSpPr txBox="1"/>
          <p:nvPr/>
        </p:nvSpPr>
        <p:spPr>
          <a:xfrm>
            <a:off x="2379725" y="1766655"/>
            <a:ext cx="8834440" cy="3933384"/>
          </a:xfrm>
          <a:prstGeom prst="rect">
            <a:avLst/>
          </a:prstGeom>
          <a:noFill/>
        </p:spPr>
        <p:txBody>
          <a:bodyPr wrap="square" rtlCol="0">
            <a:spAutoFit/>
          </a:bodyPr>
          <a:lstStyle/>
          <a:p>
            <a:pPr>
              <a:lnSpc>
                <a:spcPct val="90000"/>
              </a:lnSpc>
              <a:spcAft>
                <a:spcPts val="600"/>
              </a:spcAft>
            </a:pPr>
            <a:r>
              <a:rPr lang="en-US" altLang="en-US" sz="2800" dirty="0">
                <a:solidFill>
                  <a:schemeClr val="bg1"/>
                </a:solidFill>
                <a:effectLst>
                  <a:outerShdw blurRad="38100" dist="38100" dir="2700000" algn="tl">
                    <a:srgbClr val="000000">
                      <a:alpha val="43137"/>
                    </a:srgbClr>
                  </a:outerShdw>
                </a:effectLst>
              </a:rPr>
              <a:t>SPECIFIC GOALS: </a:t>
            </a:r>
          </a:p>
          <a:p>
            <a:pPr marL="285750" indent="-228600">
              <a:lnSpc>
                <a:spcPct val="90000"/>
              </a:lnSpc>
              <a:spcAft>
                <a:spcPts val="600"/>
              </a:spcAft>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Inventory and assess drinking water sources and resources </a:t>
            </a:r>
            <a:r>
              <a:rPr lang="en-US" altLang="en-US" sz="2400" dirty="0">
                <a:solidFill>
                  <a:schemeClr val="bg1"/>
                </a:solidFill>
                <a:effectLst>
                  <a:outerShdw blurRad="38100" dist="38100" dir="2700000" algn="tl">
                    <a:srgbClr val="000000">
                      <a:alpha val="43137"/>
                    </a:srgbClr>
                  </a:outerShdw>
                </a:effectLst>
              </a:rPr>
              <a:t>in Ulysses;</a:t>
            </a:r>
            <a:r>
              <a:rPr lang="en-US" sz="2400" dirty="0">
                <a:solidFill>
                  <a:schemeClr val="bg1"/>
                </a:solidFill>
                <a:effectLst>
                  <a:outerShdw blurRad="38100" dist="38100" dir="2700000" algn="tl">
                    <a:srgbClr val="000000">
                      <a:alpha val="43137"/>
                    </a:srgbClr>
                  </a:outerShdw>
                </a:effectLst>
              </a:rPr>
              <a:t>  engage stakeholders</a:t>
            </a:r>
            <a:endParaRPr lang="en-US" altLang="en-US" sz="2400" dirty="0">
              <a:solidFill>
                <a:schemeClr val="bg1"/>
              </a:solidFill>
              <a:effectLst>
                <a:outerShdw blurRad="38100" dist="38100" dir="2700000" algn="tl">
                  <a:srgbClr val="000000">
                    <a:alpha val="43137"/>
                  </a:srgbClr>
                </a:outerShdw>
              </a:effectLst>
            </a:endParaRPr>
          </a:p>
          <a:p>
            <a:pPr marL="285750" indent="-228600">
              <a:lnSpc>
                <a:spcPct val="90000"/>
              </a:lnSpc>
              <a:spcAft>
                <a:spcPts val="600"/>
              </a:spcAft>
              <a:buFont typeface="Arial" panose="020B0604020202020204" pitchFamily="34" charset="0"/>
              <a:buChar char="•"/>
            </a:pPr>
            <a:r>
              <a:rPr lang="en-US" altLang="en-US" sz="2400" dirty="0">
                <a:solidFill>
                  <a:schemeClr val="bg1"/>
                </a:solidFill>
                <a:effectLst>
                  <a:outerShdw blurRad="38100" dist="38100" dir="2700000" algn="tl">
                    <a:srgbClr val="000000">
                      <a:alpha val="43137"/>
                    </a:srgbClr>
                  </a:outerShdw>
                </a:effectLst>
              </a:rPr>
              <a:t>Identify potential and existing issues and/or threats to source water; </a:t>
            </a:r>
          </a:p>
          <a:p>
            <a:pPr marL="285750" indent="-228600">
              <a:lnSpc>
                <a:spcPct val="90000"/>
              </a:lnSpc>
              <a:spcAft>
                <a:spcPts val="600"/>
              </a:spcAft>
              <a:buFont typeface="Arial" panose="020B0604020202020204" pitchFamily="34" charset="0"/>
              <a:buChar char="•"/>
            </a:pPr>
            <a:r>
              <a:rPr lang="en-US" altLang="en-US" sz="2400" dirty="0">
                <a:solidFill>
                  <a:schemeClr val="bg1"/>
                </a:solidFill>
                <a:effectLst>
                  <a:outerShdw blurRad="38100" dist="38100" dir="2700000" algn="tl">
                    <a:srgbClr val="000000">
                      <a:alpha val="43137"/>
                    </a:srgbClr>
                  </a:outerShdw>
                </a:effectLst>
              </a:rPr>
              <a:t>Work to protect sensitive source water contribution </a:t>
            </a:r>
          </a:p>
          <a:p>
            <a:pPr marL="57150">
              <a:lnSpc>
                <a:spcPct val="90000"/>
              </a:lnSpc>
              <a:spcAft>
                <a:spcPts val="600"/>
              </a:spcAft>
            </a:pPr>
            <a:r>
              <a:rPr lang="en-US" altLang="en-US" sz="2400" dirty="0">
                <a:solidFill>
                  <a:schemeClr val="bg1"/>
                </a:solidFill>
                <a:effectLst>
                  <a:outerShdw blurRad="38100" dist="38100" dir="2700000" algn="tl">
                    <a:srgbClr val="000000">
                      <a:alpha val="43137"/>
                    </a:srgbClr>
                  </a:outerShdw>
                </a:effectLst>
              </a:rPr>
              <a:t>   areas from contamination by i</a:t>
            </a:r>
            <a:r>
              <a:rPr lang="en-US" sz="2400" dirty="0">
                <a:solidFill>
                  <a:schemeClr val="bg1"/>
                </a:solidFill>
                <a:effectLst>
                  <a:outerShdw blurRad="38100" dist="38100" dir="2700000" algn="tl">
                    <a:srgbClr val="000000">
                      <a:alpha val="43137"/>
                    </a:srgbClr>
                  </a:outerShdw>
                </a:effectLst>
              </a:rPr>
              <a:t>dentifying and </a:t>
            </a:r>
          </a:p>
          <a:p>
            <a:pPr marL="57150">
              <a:lnSpc>
                <a:spcPct val="90000"/>
              </a:lnSpc>
              <a:spcAft>
                <a:spcPts val="600"/>
              </a:spcAft>
            </a:pPr>
            <a:r>
              <a:rPr lang="en-US" sz="2400" dirty="0">
                <a:solidFill>
                  <a:schemeClr val="bg1"/>
                </a:solidFill>
                <a:effectLst>
                  <a:outerShdw blurRad="38100" dist="38100" dir="2700000" algn="tl">
                    <a:srgbClr val="000000">
                      <a:alpha val="43137"/>
                    </a:srgbClr>
                  </a:outerShdw>
                </a:effectLst>
              </a:rPr>
              <a:t>   implementing protection and management methods;</a:t>
            </a:r>
          </a:p>
          <a:p>
            <a:pPr marL="285750" indent="-228600">
              <a:lnSpc>
                <a:spcPct val="90000"/>
              </a:lnSpc>
              <a:spcAft>
                <a:spcPts val="600"/>
              </a:spcAft>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Designate a plan management team to oversee the implementation of the plan.</a:t>
            </a:r>
          </a:p>
        </p:txBody>
      </p:sp>
      <p:pic>
        <p:nvPicPr>
          <p:cNvPr id="9" name="Picture 8">
            <a:extLst>
              <a:ext uri="{FF2B5EF4-FFF2-40B4-BE49-F238E27FC236}">
                <a16:creationId xmlns:a16="http://schemas.microsoft.com/office/drawing/2014/main" id="{B2557F41-F404-3B74-0BEF-CC6D7D5D2748}"/>
              </a:ext>
            </a:extLst>
          </p:cNvPr>
          <p:cNvPicPr>
            <a:picLocks noChangeAspect="1"/>
          </p:cNvPicPr>
          <p:nvPr/>
        </p:nvPicPr>
        <p:blipFill>
          <a:blip r:embed="rId3"/>
          <a:stretch>
            <a:fillRect/>
          </a:stretch>
        </p:blipFill>
        <p:spPr>
          <a:xfrm>
            <a:off x="202734" y="243004"/>
            <a:ext cx="1508709" cy="1494117"/>
          </a:xfrm>
          <a:prstGeom prst="ellipse">
            <a:avLst/>
          </a:prstGeom>
        </p:spPr>
      </p:pic>
      <p:pic>
        <p:nvPicPr>
          <p:cNvPr id="10" name="Picture 9" descr="Glass of water with bubbles">
            <a:extLst>
              <a:ext uri="{FF2B5EF4-FFF2-40B4-BE49-F238E27FC236}">
                <a16:creationId xmlns:a16="http://schemas.microsoft.com/office/drawing/2014/main" id="{2B68092B-7343-DDE3-0F5F-6CDCCE55314A}"/>
              </a:ext>
            </a:extLst>
          </p:cNvPr>
          <p:cNvPicPr>
            <a:picLocks noChangeAspect="1"/>
          </p:cNvPicPr>
          <p:nvPr/>
        </p:nvPicPr>
        <p:blipFill rotWithShape="1">
          <a:blip r:embed="rId4">
            <a:extLst>
              <a:ext uri="{28A0092B-C50C-407E-A947-70E740481C1C}">
                <a14:useLocalDpi xmlns:a14="http://schemas.microsoft.com/office/drawing/2010/main" val="0"/>
              </a:ext>
            </a:extLst>
          </a:blip>
          <a:srcRect l="17308" t="8308" r="13583" b="1"/>
          <a:stretch/>
        </p:blipFill>
        <p:spPr>
          <a:xfrm>
            <a:off x="10866474" y="1495537"/>
            <a:ext cx="1316285" cy="2693691"/>
          </a:xfrm>
          <a:prstGeom prst="rect">
            <a:avLst/>
          </a:prstGeom>
          <a:effectLst/>
        </p:spPr>
      </p:pic>
      <p:sp>
        <p:nvSpPr>
          <p:cNvPr id="2" name="TextBox 1">
            <a:extLst>
              <a:ext uri="{FF2B5EF4-FFF2-40B4-BE49-F238E27FC236}">
                <a16:creationId xmlns:a16="http://schemas.microsoft.com/office/drawing/2014/main" id="{79D29E3B-FB86-008C-011B-CE60B6677D99}"/>
              </a:ext>
            </a:extLst>
          </p:cNvPr>
          <p:cNvSpPr txBox="1"/>
          <p:nvPr/>
        </p:nvSpPr>
        <p:spPr>
          <a:xfrm>
            <a:off x="3558730" y="5510776"/>
            <a:ext cx="7770076" cy="1200329"/>
          </a:xfrm>
          <a:prstGeom prst="rect">
            <a:avLst/>
          </a:prstGeom>
          <a:noFill/>
        </p:spPr>
        <p:txBody>
          <a:bodyPr wrap="none" rtlCol="0">
            <a:spAutoFit/>
          </a:bodyPr>
          <a:lstStyle/>
          <a:p>
            <a:pPr algn="ctr"/>
            <a:r>
              <a:rPr lang="en-US" sz="2400" dirty="0">
                <a:solidFill>
                  <a:srgbClr val="FFFF00"/>
                </a:solidFill>
              </a:rPr>
              <a:t>OUTREACH TO STAKEHOLDERS</a:t>
            </a:r>
          </a:p>
          <a:p>
            <a:pPr algn="ctr"/>
            <a:r>
              <a:rPr lang="en-US" sz="2400" i="1" dirty="0">
                <a:solidFill>
                  <a:srgbClr val="FFFF00"/>
                </a:solidFill>
              </a:rPr>
              <a:t>Collect Information            Find Solutions 	     Implement Plan</a:t>
            </a:r>
          </a:p>
          <a:p>
            <a:pPr algn="ctr"/>
            <a:r>
              <a:rPr lang="en-US" sz="2400" i="1" dirty="0">
                <a:solidFill>
                  <a:srgbClr val="FFFF00"/>
                </a:solidFill>
              </a:rPr>
              <a:t>See website for 8 specific goals and details  </a:t>
            </a:r>
          </a:p>
        </p:txBody>
      </p:sp>
      <p:sp>
        <p:nvSpPr>
          <p:cNvPr id="3" name="TextBox 2">
            <a:extLst>
              <a:ext uri="{FF2B5EF4-FFF2-40B4-BE49-F238E27FC236}">
                <a16:creationId xmlns:a16="http://schemas.microsoft.com/office/drawing/2014/main" id="{ED0A8838-4315-4247-7A05-4927A12B75EE}"/>
              </a:ext>
            </a:extLst>
          </p:cNvPr>
          <p:cNvSpPr txBox="1"/>
          <p:nvPr/>
        </p:nvSpPr>
        <p:spPr>
          <a:xfrm>
            <a:off x="1560600" y="6457589"/>
            <a:ext cx="301686" cy="369332"/>
          </a:xfrm>
          <a:prstGeom prst="rect">
            <a:avLst/>
          </a:prstGeom>
          <a:noFill/>
        </p:spPr>
        <p:txBody>
          <a:bodyPr wrap="none" rtlCol="0">
            <a:spAutoFit/>
          </a:bodyPr>
          <a:lstStyle/>
          <a:p>
            <a:r>
              <a:rPr lang="en-US" dirty="0"/>
              <a:t>8</a:t>
            </a:r>
          </a:p>
        </p:txBody>
      </p:sp>
    </p:spTree>
    <p:extLst>
      <p:ext uri="{BB962C8B-B14F-4D97-AF65-F5344CB8AC3E}">
        <p14:creationId xmlns:p14="http://schemas.microsoft.com/office/powerpoint/2010/main" val="426460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CB3F6B3-73E9-83D1-2F66-CA9CFDBCCE74}"/>
              </a:ext>
            </a:extLst>
          </p:cNvPr>
          <p:cNvGrpSpPr/>
          <p:nvPr/>
        </p:nvGrpSpPr>
        <p:grpSpPr>
          <a:xfrm>
            <a:off x="9241" y="0"/>
            <a:ext cx="1906530" cy="6858000"/>
            <a:chOff x="0" y="0"/>
            <a:chExt cx="2366682" cy="6858000"/>
          </a:xfrm>
        </p:grpSpPr>
        <p:pic>
          <p:nvPicPr>
            <p:cNvPr id="6" name="Picture 5" descr="A drop of water falling into a pool of water&#10;&#10;Description automatically generated with medium confidence">
              <a:extLst>
                <a:ext uri="{FF2B5EF4-FFF2-40B4-BE49-F238E27FC236}">
                  <a16:creationId xmlns:a16="http://schemas.microsoft.com/office/drawing/2014/main" id="{E0C8A159-65A7-0934-EA78-23653E9AA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3883"/>
              <a:ext cx="2353234" cy="1494117"/>
            </a:xfrm>
            <a:prstGeom prst="rect">
              <a:avLst/>
            </a:prstGeom>
          </p:spPr>
        </p:pic>
        <p:sp>
          <p:nvSpPr>
            <p:cNvPr id="7" name="Rectangle 6">
              <a:extLst>
                <a:ext uri="{FF2B5EF4-FFF2-40B4-BE49-F238E27FC236}">
                  <a16:creationId xmlns:a16="http://schemas.microsoft.com/office/drawing/2014/main" id="{236C4B69-CF89-1F22-D1EF-73B1AD487F1A}"/>
                </a:ext>
              </a:extLst>
            </p:cNvPr>
            <p:cNvSpPr/>
            <p:nvPr/>
          </p:nvSpPr>
          <p:spPr>
            <a:xfrm>
              <a:off x="0" y="0"/>
              <a:ext cx="2366682" cy="5392271"/>
            </a:xfrm>
            <a:prstGeom prst="rect">
              <a:avLst/>
            </a:prstGeom>
            <a:solidFill>
              <a:srgbClr val="AFE6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5BEE53EB-A4E9-4425-1EB4-7A264C6AB85D}"/>
              </a:ext>
            </a:extLst>
          </p:cNvPr>
          <p:cNvPicPr>
            <a:picLocks noChangeAspect="1"/>
          </p:cNvPicPr>
          <p:nvPr/>
        </p:nvPicPr>
        <p:blipFill>
          <a:blip r:embed="rId3"/>
          <a:stretch>
            <a:fillRect/>
          </a:stretch>
        </p:blipFill>
        <p:spPr>
          <a:xfrm>
            <a:off x="202734" y="243004"/>
            <a:ext cx="1508709" cy="1494117"/>
          </a:xfrm>
          <a:prstGeom prst="ellipse">
            <a:avLst/>
          </a:prstGeom>
        </p:spPr>
      </p:pic>
      <p:pic>
        <p:nvPicPr>
          <p:cNvPr id="8" name="Picture 7" descr="Yellow envelope">
            <a:extLst>
              <a:ext uri="{FF2B5EF4-FFF2-40B4-BE49-F238E27FC236}">
                <a16:creationId xmlns:a16="http://schemas.microsoft.com/office/drawing/2014/main" id="{2DD66CB2-B254-0353-1938-05F6B11EB826}"/>
              </a:ext>
            </a:extLst>
          </p:cNvPr>
          <p:cNvPicPr>
            <a:picLocks noChangeAspect="1"/>
          </p:cNvPicPr>
          <p:nvPr/>
        </p:nvPicPr>
        <p:blipFill rotWithShape="1">
          <a:blip r:embed="rId4">
            <a:extLst>
              <a:ext uri="{28A0092B-C50C-407E-A947-70E740481C1C}">
                <a14:useLocalDpi xmlns:a14="http://schemas.microsoft.com/office/drawing/2010/main" val="0"/>
              </a:ext>
            </a:extLst>
          </a:blip>
          <a:srcRect t="24775" b="27884"/>
          <a:stretch/>
        </p:blipFill>
        <p:spPr>
          <a:xfrm>
            <a:off x="7522124" y="517346"/>
            <a:ext cx="4268411" cy="2911654"/>
          </a:xfrm>
          <a:prstGeom prst="rect">
            <a:avLst/>
          </a:prstGeom>
          <a:effectLst>
            <a:softEdge rad="317500"/>
          </a:effectLst>
        </p:spPr>
      </p:pic>
      <p:sp>
        <p:nvSpPr>
          <p:cNvPr id="10" name="TextBox 9">
            <a:extLst>
              <a:ext uri="{FF2B5EF4-FFF2-40B4-BE49-F238E27FC236}">
                <a16:creationId xmlns:a16="http://schemas.microsoft.com/office/drawing/2014/main" id="{468B0019-CD76-1765-A9B5-9346E787473E}"/>
              </a:ext>
            </a:extLst>
          </p:cNvPr>
          <p:cNvSpPr txBox="1"/>
          <p:nvPr/>
        </p:nvSpPr>
        <p:spPr>
          <a:xfrm>
            <a:off x="2938595" y="3705225"/>
            <a:ext cx="8851940" cy="3524250"/>
          </a:xfrm>
          <a:prstGeom prst="rect">
            <a:avLst/>
          </a:prstGeom>
        </p:spPr>
        <p:txBody>
          <a:bodyPr vert="horz" lIns="91440" tIns="45720" rIns="91440" bIns="45720" rtlCol="0">
            <a:noAutofit/>
          </a:bodyPr>
          <a:lstStyle/>
          <a:p>
            <a:pPr marR="0" lvl="0">
              <a:spcBef>
                <a:spcPts val="0"/>
              </a:spcBef>
              <a:spcAft>
                <a:spcPts val="0"/>
              </a:spcAft>
              <a:tabLst>
                <a:tab pos="1357630" algn="l"/>
              </a:tabLst>
            </a:pPr>
            <a:r>
              <a:rPr lang="en-US" sz="2600" dirty="0">
                <a:solidFill>
                  <a:schemeClr val="bg1"/>
                </a:solidFill>
                <a:effectLst>
                  <a:outerShdw blurRad="38100" dist="38100" dir="2700000" algn="tl">
                    <a:srgbClr val="000000">
                      <a:alpha val="43137"/>
                    </a:srgbClr>
                  </a:outerShdw>
                </a:effectLst>
              </a:rPr>
              <a:t>In October 2023:</a:t>
            </a:r>
          </a:p>
          <a:p>
            <a:pPr marL="342900" marR="0" lvl="0" indent="-342900">
              <a:spcBef>
                <a:spcPts val="0"/>
              </a:spcBef>
              <a:spcAft>
                <a:spcPts val="0"/>
              </a:spcAft>
              <a:buFont typeface="Symbol" panose="05050102010706020507" pitchFamily="18" charset="2"/>
              <a:buChar char=""/>
              <a:tabLst>
                <a:tab pos="1357630" algn="l"/>
              </a:tabLst>
            </a:pPr>
            <a:r>
              <a:rPr lang="en-US" sz="2600" dirty="0">
                <a:solidFill>
                  <a:schemeClr val="bg1"/>
                </a:solidFill>
                <a:effectLst>
                  <a:outerShdw blurRad="38100" dist="38100" dir="2700000" algn="tl">
                    <a:srgbClr val="000000">
                      <a:alpha val="43137"/>
                    </a:srgbClr>
                  </a:outerShdw>
                </a:effectLst>
              </a:rPr>
              <a:t>Simple, 2 </a:t>
            </a:r>
            <a:r>
              <a:rPr lang="en-US" sz="2600" dirty="0" err="1">
                <a:solidFill>
                  <a:schemeClr val="bg1"/>
                </a:solidFill>
                <a:effectLst>
                  <a:outerShdw blurRad="38100" dist="38100" dir="2700000" algn="tl">
                    <a:srgbClr val="000000">
                      <a:alpha val="43137"/>
                    </a:srgbClr>
                  </a:outerShdw>
                </a:effectLst>
              </a:rPr>
              <a:t>pg</a:t>
            </a:r>
            <a:r>
              <a:rPr lang="en-US" sz="2600" dirty="0">
                <a:solidFill>
                  <a:schemeClr val="bg1"/>
                </a:solidFill>
                <a:effectLst>
                  <a:outerShdw blurRad="38100" dist="38100" dir="2700000" algn="tl">
                    <a:srgbClr val="000000">
                      <a:alpha val="43137"/>
                    </a:srgbClr>
                  </a:outerShdw>
                </a:effectLst>
              </a:rPr>
              <a:t> survey</a:t>
            </a:r>
          </a:p>
          <a:p>
            <a:pPr marL="342900" marR="0" lvl="0" indent="-342900">
              <a:spcBef>
                <a:spcPts val="0"/>
              </a:spcBef>
              <a:spcAft>
                <a:spcPts val="0"/>
              </a:spcAft>
              <a:buFont typeface="Symbol" panose="05050102010706020507" pitchFamily="18" charset="2"/>
              <a:buChar char=""/>
              <a:tabLst>
                <a:tab pos="1357630" algn="l"/>
              </a:tabLst>
            </a:pPr>
            <a:r>
              <a:rPr lang="en-US" sz="2600" dirty="0">
                <a:solidFill>
                  <a:schemeClr val="bg1"/>
                </a:solidFill>
                <a:effectLst>
                  <a:outerShdw blurRad="38100" dist="38100" dir="2700000" algn="tl">
                    <a:srgbClr val="000000">
                      <a:alpha val="43137"/>
                    </a:srgbClr>
                  </a:outerShdw>
                </a:effectLst>
              </a:rPr>
              <a:t>Survey information will be in the Town’s weekly e-Newsletter</a:t>
            </a:r>
          </a:p>
          <a:p>
            <a:pPr marL="342900" marR="0" lvl="0" indent="-342900">
              <a:spcBef>
                <a:spcPts val="0"/>
              </a:spcBef>
              <a:spcAft>
                <a:spcPts val="0"/>
              </a:spcAft>
              <a:buFont typeface="Symbol" panose="05050102010706020507" pitchFamily="18" charset="2"/>
              <a:buChar char=""/>
              <a:tabLst>
                <a:tab pos="1357630" algn="l"/>
              </a:tabLst>
            </a:pPr>
            <a:r>
              <a:rPr lang="en-US" sz="2600" dirty="0">
                <a:solidFill>
                  <a:schemeClr val="bg1"/>
                </a:solidFill>
                <a:effectLst>
                  <a:outerShdw blurRad="38100" dist="38100" dir="2700000" algn="tl">
                    <a:srgbClr val="000000">
                      <a:alpha val="43137"/>
                    </a:srgbClr>
                  </a:outerShdw>
                </a:effectLst>
              </a:rPr>
              <a:t>Online version of survey (RCAP), and a paper version will also be available to Town residents (outside the Village)</a:t>
            </a:r>
          </a:p>
          <a:p>
            <a:pPr marL="342900" marR="0" lvl="0" indent="-342900">
              <a:spcBef>
                <a:spcPts val="0"/>
              </a:spcBef>
              <a:spcAft>
                <a:spcPts val="0"/>
              </a:spcAft>
              <a:buFont typeface="Symbol" panose="05050102010706020507" pitchFamily="18" charset="2"/>
              <a:buChar char=""/>
              <a:tabLst>
                <a:tab pos="1357630" algn="l"/>
              </a:tabLst>
            </a:pPr>
            <a:r>
              <a:rPr lang="en-US" sz="2600" dirty="0">
                <a:solidFill>
                  <a:schemeClr val="bg1"/>
                </a:solidFill>
                <a:effectLst>
                  <a:outerShdw blurRad="38100" dist="38100" dir="2700000" algn="tl">
                    <a:srgbClr val="000000">
                      <a:alpha val="43137"/>
                    </a:srgbClr>
                  </a:outerShdw>
                </a:effectLst>
              </a:rPr>
              <a:t>Survey data will be collected through the fall.</a:t>
            </a:r>
          </a:p>
        </p:txBody>
      </p:sp>
      <p:sp>
        <p:nvSpPr>
          <p:cNvPr id="11" name="TextBox 10">
            <a:extLst>
              <a:ext uri="{FF2B5EF4-FFF2-40B4-BE49-F238E27FC236}">
                <a16:creationId xmlns:a16="http://schemas.microsoft.com/office/drawing/2014/main" id="{6F264B2C-398A-CF9D-7976-7456390B5F38}"/>
              </a:ext>
            </a:extLst>
          </p:cNvPr>
          <p:cNvSpPr txBox="1"/>
          <p:nvPr/>
        </p:nvSpPr>
        <p:spPr>
          <a:xfrm>
            <a:off x="2109264" y="320457"/>
            <a:ext cx="5412860" cy="2677656"/>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rPr>
              <a:t>To engage Ulysses Residents and inventory their drinking water quality and quantity concerns, the </a:t>
            </a:r>
            <a:r>
              <a:rPr lang="en-US" altLang="en-US" sz="2800" dirty="0">
                <a:solidFill>
                  <a:schemeClr val="bg1"/>
                </a:solidFill>
                <a:effectLst>
                  <a:outerShdw blurRad="38100" dist="38100" dir="2700000" algn="tl">
                    <a:srgbClr val="000000">
                      <a:alpha val="43137"/>
                    </a:srgbClr>
                  </a:outerShdw>
                </a:effectLst>
              </a:rPr>
              <a:t>Ulysses Water Committee is conducting a </a:t>
            </a:r>
          </a:p>
          <a:p>
            <a:r>
              <a:rPr lang="en-US" altLang="en-US" sz="2800" dirty="0">
                <a:solidFill>
                  <a:srgbClr val="FFFF00"/>
                </a:solidFill>
                <a:effectLst>
                  <a:outerShdw blurRad="38100" dist="38100" dir="2700000" algn="tl">
                    <a:srgbClr val="000000">
                      <a:alpha val="43137"/>
                    </a:srgbClr>
                  </a:outerShdw>
                </a:effectLst>
              </a:rPr>
              <a:t>       Survey of Town Residents</a:t>
            </a:r>
            <a:endParaRPr lang="en-US" sz="2800" dirty="0">
              <a:solidFill>
                <a:srgbClr val="FFFF00"/>
              </a:solidFill>
            </a:endParaRPr>
          </a:p>
        </p:txBody>
      </p:sp>
      <p:sp>
        <p:nvSpPr>
          <p:cNvPr id="2" name="TextBox 1">
            <a:extLst>
              <a:ext uri="{FF2B5EF4-FFF2-40B4-BE49-F238E27FC236}">
                <a16:creationId xmlns:a16="http://schemas.microsoft.com/office/drawing/2014/main" id="{BE7CD4B9-C036-451D-5225-D56BC668CE61}"/>
              </a:ext>
            </a:extLst>
          </p:cNvPr>
          <p:cNvSpPr txBox="1"/>
          <p:nvPr/>
        </p:nvSpPr>
        <p:spPr>
          <a:xfrm>
            <a:off x="1560600" y="6457589"/>
            <a:ext cx="301686" cy="369332"/>
          </a:xfrm>
          <a:prstGeom prst="rect">
            <a:avLst/>
          </a:prstGeom>
          <a:noFill/>
        </p:spPr>
        <p:txBody>
          <a:bodyPr wrap="none" rtlCol="0">
            <a:spAutoFit/>
          </a:bodyPr>
          <a:lstStyle/>
          <a:p>
            <a:r>
              <a:rPr lang="en-US" dirty="0"/>
              <a:t>9</a:t>
            </a:r>
          </a:p>
        </p:txBody>
      </p:sp>
    </p:spTree>
    <p:extLst>
      <p:ext uri="{BB962C8B-B14F-4D97-AF65-F5344CB8AC3E}">
        <p14:creationId xmlns:p14="http://schemas.microsoft.com/office/powerpoint/2010/main" val="1210658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TotalTime>
  <Words>691</Words>
  <Application>Microsoft Office PowerPoint</Application>
  <PresentationFormat>Widescreen</PresentationFormat>
  <Paragraphs>103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L. Schneider</dc:creator>
  <cp:lastModifiedBy>Carissa Parlato</cp:lastModifiedBy>
  <cp:revision>72</cp:revision>
  <dcterms:created xsi:type="dcterms:W3CDTF">2023-05-04T14:29:45Z</dcterms:created>
  <dcterms:modified xsi:type="dcterms:W3CDTF">2023-09-27T00:15:08Z</dcterms:modified>
</cp:coreProperties>
</file>